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media1.mov" ContentType="video/unknown"/>
  <Override PartName="/ppt/media/media2.mov" ContentType="video/unknown"/>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1.jpeg" ContentType="image/jpeg"/>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2" name="Shape 112"/>
          <p:cNvSpPr/>
          <p:nvPr>
            <p:ph type="sldImg"/>
          </p:nvPr>
        </p:nvSpPr>
        <p:spPr>
          <a:xfrm>
            <a:off x="1143000" y="685800"/>
            <a:ext cx="4572000" cy="3429000"/>
          </a:xfrm>
          <a:prstGeom prst="rect">
            <a:avLst/>
          </a:prstGeom>
        </p:spPr>
        <p:txBody>
          <a:bodyPr/>
          <a:lstStyle/>
          <a:p>
            <a:pPr/>
          </a:p>
        </p:txBody>
      </p:sp>
      <p:sp>
        <p:nvSpPr>
          <p:cNvPr id="113" name="Shape 11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152.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The above code is a complete — albeit blank - shiny application.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Shape 298"/>
          <p:cNvSpPr/>
          <p:nvPr>
            <p:ph type="sldImg"/>
          </p:nvPr>
        </p:nvSpPr>
        <p:spPr>
          <a:prstGeom prst="rect">
            <a:avLst/>
          </a:prstGeom>
        </p:spPr>
        <p:txBody>
          <a:bodyPr/>
          <a:lstStyle/>
          <a:p>
            <a:pPr/>
          </a:p>
        </p:txBody>
      </p:sp>
      <p:sp>
        <p:nvSpPr>
          <p:cNvPr id="299" name="Shape 299"/>
          <p:cNvSpPr/>
          <p:nvPr>
            <p:ph type="body" sz="quarter" idx="1"/>
          </p:nvPr>
        </p:nvSpPr>
        <p:spPr>
          <a:prstGeom prst="rect">
            <a:avLst/>
          </a:prstGeom>
        </p:spPr>
        <p:txBody>
          <a:bodyPr/>
          <a:lstStyle/>
          <a:p>
            <a:pPr/>
            <a:r>
              <a:t>Nesting panels and layouts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Shape 344"/>
          <p:cNvSpPr/>
          <p:nvPr>
            <p:ph type="sldImg"/>
          </p:nvPr>
        </p:nvSpPr>
        <p:spPr>
          <a:prstGeom prst="rect">
            <a:avLst/>
          </a:prstGeom>
        </p:spPr>
        <p:txBody>
          <a:bodyPr/>
          <a:lstStyle/>
          <a:p>
            <a:pPr/>
          </a:p>
        </p:txBody>
      </p:sp>
      <p:sp>
        <p:nvSpPr>
          <p:cNvPr id="345" name="Shape 345"/>
          <p:cNvSpPr/>
          <p:nvPr>
            <p:ph type="body" sz="quarter" idx="1"/>
          </p:nvPr>
        </p:nvSpPr>
        <p:spPr>
          <a:prstGeom prst="rect">
            <a:avLst/>
          </a:prstGeom>
        </p:spPr>
        <p:txBody>
          <a:bodyPr/>
          <a:lstStyle/>
          <a:p>
            <a:pPr/>
            <a:r>
              <a:t>The plotOutput line is responsible for putting the plot into the main panel, but the code that creates the plot is in the server function.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Shape 368"/>
          <p:cNvSpPr/>
          <p:nvPr>
            <p:ph type="sldImg"/>
          </p:nvPr>
        </p:nvSpPr>
        <p:spPr>
          <a:prstGeom prst="rect">
            <a:avLst/>
          </a:prstGeom>
        </p:spPr>
        <p:txBody>
          <a:bodyPr/>
          <a:lstStyle/>
          <a:p>
            <a:pPr/>
          </a:p>
        </p:txBody>
      </p:sp>
      <p:sp>
        <p:nvSpPr>
          <p:cNvPr id="369" name="Shape 369"/>
          <p:cNvSpPr/>
          <p:nvPr>
            <p:ph type="body" sz="quarter" idx="1"/>
          </p:nvPr>
        </p:nvSpPr>
        <p:spPr>
          <a:prstGeom prst="rect">
            <a:avLst/>
          </a:prstGeom>
        </p:spPr>
        <p:txBody>
          <a:bodyPr/>
          <a:lstStyle/>
          <a:p>
            <a:pPr/>
            <a:r>
              <a:t>Pause for questions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Shape 392"/>
          <p:cNvSpPr/>
          <p:nvPr>
            <p:ph type="sldImg"/>
          </p:nvPr>
        </p:nvSpPr>
        <p:spPr>
          <a:prstGeom prst="rect">
            <a:avLst/>
          </a:prstGeom>
        </p:spPr>
        <p:txBody>
          <a:bodyPr/>
          <a:lstStyle/>
          <a:p>
            <a:pPr/>
          </a:p>
        </p:txBody>
      </p:sp>
      <p:sp>
        <p:nvSpPr>
          <p:cNvPr id="393" name="Shape 393"/>
          <p:cNvSpPr/>
          <p:nvPr>
            <p:ph type="body" sz="quarter" idx="1"/>
          </p:nvPr>
        </p:nvSpPr>
        <p:spPr>
          <a:prstGeom prst="rect">
            <a:avLst/>
          </a:prstGeom>
        </p:spPr>
        <p:txBody>
          <a:bodyPr/>
          <a:lstStyle/>
          <a:p>
            <a:pPr/>
            <a:r>
              <a:t>renderPlot creates a reactive plot — meaning a plot that will respond to changes in the inputs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Shape 401"/>
          <p:cNvSpPr/>
          <p:nvPr>
            <p:ph type="sldImg"/>
          </p:nvPr>
        </p:nvSpPr>
        <p:spPr>
          <a:prstGeom prst="rect">
            <a:avLst/>
          </a:prstGeom>
        </p:spPr>
        <p:txBody>
          <a:bodyPr/>
          <a:lstStyle/>
          <a:p>
            <a:pPr/>
          </a:p>
        </p:txBody>
      </p:sp>
      <p:sp>
        <p:nvSpPr>
          <p:cNvPr id="402" name="Shape 402"/>
          <p:cNvSpPr/>
          <p:nvPr>
            <p:ph type="body" sz="quarter" idx="1"/>
          </p:nvPr>
        </p:nvSpPr>
        <p:spPr>
          <a:prstGeom prst="rect">
            <a:avLst/>
          </a:prstGeom>
        </p:spPr>
        <p:txBody>
          <a:bodyPr/>
          <a:lstStyle/>
          <a:p>
            <a:pPr/>
            <a:r>
              <a:t>The shiny app sends input and output list objects to the server function.</a:t>
            </a:r>
          </a:p>
          <a:p>
            <a:pPr/>
            <a:r>
              <a:t>You can get information from the inputs by referencing elements of the input list.</a:t>
            </a:r>
          </a:p>
          <a:p>
            <a:pPr/>
            <a:r>
              <a:t>You can change outputs by setting elements of the output list.</a:t>
            </a:r>
          </a:p>
          <a:p>
            <a:pPr/>
            <a:r>
              <a:t>The names in the lists correspond to elements in the UI</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Shape 413"/>
          <p:cNvSpPr/>
          <p:nvPr>
            <p:ph type="sldImg"/>
          </p:nvPr>
        </p:nvSpPr>
        <p:spPr>
          <a:prstGeom prst="rect">
            <a:avLst/>
          </a:prstGeom>
        </p:spPr>
        <p:txBody>
          <a:bodyPr/>
          <a:lstStyle/>
          <a:p>
            <a:pPr/>
          </a:p>
        </p:txBody>
      </p:sp>
      <p:sp>
        <p:nvSpPr>
          <p:cNvPr id="414" name="Shape 414"/>
          <p:cNvSpPr/>
          <p:nvPr>
            <p:ph type="body" sz="quarter" idx="1"/>
          </p:nvPr>
        </p:nvSpPr>
        <p:spPr>
          <a:prstGeom prst="rect">
            <a:avLst/>
          </a:prstGeom>
        </p:spPr>
        <p:txBody>
          <a:bodyPr/>
          <a:lstStyle/>
          <a:p>
            <a:pPr/>
            <a:r>
              <a:t>The shiny app sends input and output list objects to the server function.</a:t>
            </a:r>
          </a:p>
          <a:p>
            <a:pPr/>
            <a:r>
              <a:t>You can get information from the inputs by referencing elements of the input list.</a:t>
            </a:r>
          </a:p>
          <a:p>
            <a:pPr/>
            <a:r>
              <a:t>You can change outputs by setting elements of the output list.</a:t>
            </a:r>
          </a:p>
          <a:p>
            <a:pPr/>
            <a:r>
              <a:t>The names in the lists correspond to elements in the UI</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Shape 429"/>
          <p:cNvSpPr/>
          <p:nvPr>
            <p:ph type="sldImg"/>
          </p:nvPr>
        </p:nvSpPr>
        <p:spPr>
          <a:prstGeom prst="rect">
            <a:avLst/>
          </a:prstGeom>
        </p:spPr>
        <p:txBody>
          <a:bodyPr/>
          <a:lstStyle/>
          <a:p>
            <a:pPr/>
          </a:p>
        </p:txBody>
      </p:sp>
      <p:sp>
        <p:nvSpPr>
          <p:cNvPr id="430" name="Shape 430"/>
          <p:cNvSpPr/>
          <p:nvPr>
            <p:ph type="body" sz="quarter" idx="1"/>
          </p:nvPr>
        </p:nvSpPr>
        <p:spPr>
          <a:prstGeom prst="rect">
            <a:avLst/>
          </a:prstGeom>
        </p:spPr>
        <p:txBody>
          <a:bodyPr/>
          <a:lstStyle/>
          <a:p>
            <a:pPr/>
            <a:r>
              <a:t>Curly braces define a block of code - inside a block, we can write multiple lines of R code like we would in a function or loop</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Shape 452"/>
          <p:cNvSpPr/>
          <p:nvPr>
            <p:ph type="sldImg"/>
          </p:nvPr>
        </p:nvSpPr>
        <p:spPr>
          <a:prstGeom prst="rect">
            <a:avLst/>
          </a:prstGeom>
        </p:spPr>
        <p:txBody>
          <a:bodyPr/>
          <a:lstStyle/>
          <a:p>
            <a:pPr/>
          </a:p>
        </p:txBody>
      </p:sp>
      <p:sp>
        <p:nvSpPr>
          <p:cNvPr id="453" name="Shape 453"/>
          <p:cNvSpPr/>
          <p:nvPr>
            <p:ph type="body" sz="quarter" idx="1"/>
          </p:nvPr>
        </p:nvSpPr>
        <p:spPr>
          <a:prstGeom prst="rect">
            <a:avLst/>
          </a:prstGeom>
        </p:spPr>
        <p:txBody>
          <a:bodyPr/>
          <a:lstStyle/>
          <a:p>
            <a:pPr/>
            <a:r>
              <a:t>The shiny app sends input and output list objects to the server function.</a:t>
            </a:r>
          </a:p>
          <a:p>
            <a:pPr/>
            <a:r>
              <a:t>You can get information from the inputs by referencing elements of the input list.</a:t>
            </a:r>
          </a:p>
          <a:p>
            <a:pPr/>
            <a:r>
              <a:t>You can change outputs by setting elements of the output list.</a:t>
            </a:r>
          </a:p>
          <a:p>
            <a:pPr/>
            <a:r>
              <a:t>The names in the lists correspond to elements in the UI</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Shape 458"/>
          <p:cNvSpPr/>
          <p:nvPr>
            <p:ph type="sldImg"/>
          </p:nvPr>
        </p:nvSpPr>
        <p:spPr>
          <a:prstGeom prst="rect">
            <a:avLst/>
          </a:prstGeom>
        </p:spPr>
        <p:txBody>
          <a:bodyPr/>
          <a:lstStyle/>
          <a:p>
            <a:pPr/>
          </a:p>
        </p:txBody>
      </p:sp>
      <p:sp>
        <p:nvSpPr>
          <p:cNvPr id="459" name="Shape 459"/>
          <p:cNvSpPr/>
          <p:nvPr>
            <p:ph type="body" sz="quarter" idx="1"/>
          </p:nvPr>
        </p:nvSpPr>
        <p:spPr>
          <a:prstGeom prst="rect">
            <a:avLst/>
          </a:prstGeom>
        </p:spPr>
        <p:txBody>
          <a:bodyPr/>
          <a:lstStyle/>
          <a:p>
            <a:pPr/>
            <a:r>
              <a:t>The shiny app sends input and output list objects to the server function.</a:t>
            </a:r>
          </a:p>
          <a:p>
            <a:pPr/>
            <a:r>
              <a:t>You can get information from the inputs by referencing elements of the input list.</a:t>
            </a:r>
          </a:p>
          <a:p>
            <a:pPr/>
            <a:r>
              <a:t>You can change outputs by setting elements of the output list.</a:t>
            </a:r>
          </a:p>
          <a:p>
            <a:pPr/>
            <a:r>
              <a:t>The names in the lists correspond to elements in the UI</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Shape 482"/>
          <p:cNvSpPr/>
          <p:nvPr>
            <p:ph type="sldImg"/>
          </p:nvPr>
        </p:nvSpPr>
        <p:spPr>
          <a:prstGeom prst="rect">
            <a:avLst/>
          </a:prstGeom>
        </p:spPr>
        <p:txBody>
          <a:bodyPr/>
          <a:lstStyle/>
          <a:p>
            <a:pPr/>
          </a:p>
        </p:txBody>
      </p:sp>
      <p:sp>
        <p:nvSpPr>
          <p:cNvPr id="483" name="Shape 483"/>
          <p:cNvSpPr/>
          <p:nvPr>
            <p:ph type="body" sz="quarter" idx="1"/>
          </p:nvPr>
        </p:nvSpPr>
        <p:spPr>
          <a:prstGeom prst="rect">
            <a:avLst/>
          </a:prstGeom>
        </p:spPr>
        <p:txBody>
          <a:bodyPr/>
          <a:lstStyle/>
          <a:p>
            <a:pPr/>
            <a:r>
              <a:t>There are lots of parentheses and curly braces that need to be matched.  Commas between some chunks of code, $ for lists, etc.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First, we need to load the shiny package so the functions we need are available.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Shape 494"/>
          <p:cNvSpPr/>
          <p:nvPr>
            <p:ph type="sldImg"/>
          </p:nvPr>
        </p:nvSpPr>
        <p:spPr>
          <a:prstGeom prst="rect">
            <a:avLst/>
          </a:prstGeom>
        </p:spPr>
        <p:txBody>
          <a:bodyPr/>
          <a:lstStyle/>
          <a:p>
            <a:pPr/>
          </a:p>
        </p:txBody>
      </p:sp>
      <p:sp>
        <p:nvSpPr>
          <p:cNvPr id="495" name="Shape 495"/>
          <p:cNvSpPr/>
          <p:nvPr>
            <p:ph type="body" sz="quarter" idx="1"/>
          </p:nvPr>
        </p:nvSpPr>
        <p:spPr>
          <a:prstGeom prst="rect">
            <a:avLst/>
          </a:prstGeom>
        </p:spPr>
        <p:txBody>
          <a:bodyPr/>
          <a:lstStyle/>
          <a:p>
            <a:pPr/>
            <a:r>
              <a:t>Solution:</a:t>
            </a:r>
          </a:p>
          <a:p>
            <a:pPr/>
            <a:r>
              <a:t>Select input inputId</a:t>
            </a:r>
          </a:p>
          <a:p>
            <a:pPr/>
            <a:r>
              <a:t>Comma</a:t>
            </a:r>
          </a:p>
          <a:p>
            <a:pPr/>
            <a:r>
              <a:t>output$plot</a:t>
            </a:r>
          </a:p>
          <a:p>
            <a:pPr/>
            <a:r>
              <a:t>shinyApp — ui and server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Shape 502"/>
          <p:cNvSpPr/>
          <p:nvPr>
            <p:ph type="sldImg"/>
          </p:nvPr>
        </p:nvSpPr>
        <p:spPr>
          <a:prstGeom prst="rect">
            <a:avLst/>
          </a:prstGeom>
        </p:spPr>
        <p:txBody>
          <a:bodyPr/>
          <a:lstStyle/>
          <a:p>
            <a:pPr/>
          </a:p>
        </p:txBody>
      </p:sp>
      <p:sp>
        <p:nvSpPr>
          <p:cNvPr id="503" name="Shape 503"/>
          <p:cNvSpPr/>
          <p:nvPr>
            <p:ph type="body" sz="quarter" idx="1"/>
          </p:nvPr>
        </p:nvSpPr>
        <p:spPr>
          <a:prstGeom prst="rect">
            <a:avLst/>
          </a:prstGeom>
        </p:spPr>
        <p:txBody>
          <a:bodyPr/>
          <a:lstStyle/>
          <a:p>
            <a:pPr/>
            <a:r>
              <a:t>Could have renamed inputId and outputId above instead of changing them here</a:t>
            </a:r>
          </a:p>
          <a:p>
            <a:pPr/>
          </a:p>
          <a:p>
            <a:pPr/>
            <a:r>
              <a:t>DT:: — syntax to call a function from a package explicitly — in this case, collisions with shiny package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Shape 539"/>
          <p:cNvSpPr/>
          <p:nvPr>
            <p:ph type="sldImg"/>
          </p:nvPr>
        </p:nvSpPr>
        <p:spPr>
          <a:prstGeom prst="rect">
            <a:avLst/>
          </a:prstGeom>
        </p:spPr>
        <p:txBody>
          <a:bodyPr/>
          <a:lstStyle/>
          <a:p>
            <a:pPr/>
          </a:p>
        </p:txBody>
      </p:sp>
      <p:sp>
        <p:nvSpPr>
          <p:cNvPr id="540" name="Shape 540"/>
          <p:cNvSpPr/>
          <p:nvPr>
            <p:ph type="body" sz="quarter" idx="1"/>
          </p:nvPr>
        </p:nvSpPr>
        <p:spPr>
          <a:prstGeom prst="rect">
            <a:avLst/>
          </a:prstGeom>
        </p:spPr>
        <p:txBody>
          <a:bodyPr/>
          <a:lstStyle/>
          <a:p>
            <a:pPr/>
            <a:r>
              <a:t>We've been running the apps on our own computer for ourselves — or if you're using the cloud, you're running an application that only you have access to.</a:t>
            </a:r>
          </a:p>
          <a:p>
            <a:pPr/>
          </a:p>
          <a:p>
            <a:pPr/>
            <a:r>
              <a:t>When sharing with other people, your app will be running on a shiny server.  </a:t>
            </a:r>
          </a:p>
          <a:p>
            <a:pPr/>
          </a:p>
          <a:p>
            <a:pPr/>
            <a:r>
              <a:t>Each server can host multiple applications.  For each application, there can be multiple sessions — either different users on different computers, or different web browser windows or tabs from the same user.  Some functionality is shared across sessions, and some isn't.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4" name="Shape 544"/>
          <p:cNvSpPr/>
          <p:nvPr>
            <p:ph type="sldImg"/>
          </p:nvPr>
        </p:nvSpPr>
        <p:spPr>
          <a:prstGeom prst="rect">
            <a:avLst/>
          </a:prstGeom>
        </p:spPr>
        <p:txBody>
          <a:bodyPr/>
          <a:lstStyle/>
          <a:p>
            <a:pPr/>
          </a:p>
        </p:txBody>
      </p:sp>
      <p:sp>
        <p:nvSpPr>
          <p:cNvPr id="545" name="Shape 545"/>
          <p:cNvSpPr/>
          <p:nvPr>
            <p:ph type="body" sz="quarter" idx="1"/>
          </p:nvPr>
        </p:nvSpPr>
        <p:spPr>
          <a:prstGeom prst="rect">
            <a:avLst/>
          </a:prstGeom>
        </p:spPr>
        <p:txBody>
          <a:bodyPr/>
          <a:lstStyle/>
          <a:p>
            <a:pPr/>
            <a:r>
              <a:t>Back to our basic template for a moment.</a:t>
            </a:r>
          </a:p>
          <a:p>
            <a:pPr/>
            <a:r>
              <a:t>What code gets called when?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Shape 554"/>
          <p:cNvSpPr/>
          <p:nvPr>
            <p:ph type="sldImg"/>
          </p:nvPr>
        </p:nvSpPr>
        <p:spPr>
          <a:prstGeom prst="rect">
            <a:avLst/>
          </a:prstGeom>
        </p:spPr>
        <p:txBody>
          <a:bodyPr/>
          <a:lstStyle/>
          <a:p>
            <a:pPr/>
          </a:p>
        </p:txBody>
      </p:sp>
      <p:sp>
        <p:nvSpPr>
          <p:cNvPr id="555" name="Shape 555"/>
          <p:cNvSpPr/>
          <p:nvPr>
            <p:ph type="body" sz="quarter" idx="1"/>
          </p:nvPr>
        </p:nvSpPr>
        <p:spPr>
          <a:prstGeom prst="rect">
            <a:avLst/>
          </a:prstGeom>
        </p:spPr>
        <p:txBody>
          <a:bodyPr/>
          <a:lstStyle/>
          <a:p>
            <a:pPr/>
            <a:r>
              <a:t>Code not part of the ui or server gets called once when the application starts.  In our template, that's the library loading call and the shinyApp call</a:t>
            </a:r>
          </a:p>
          <a:p>
            <a:pPr/>
            <a:r>
              <a:t>There are a few complexities I'm skipping over here, but this code is run once when the application is live and available for people to use — whether that's just you on your laptop or multiple people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Shape 560"/>
          <p:cNvSpPr/>
          <p:nvPr>
            <p:ph type="sldImg"/>
          </p:nvPr>
        </p:nvSpPr>
        <p:spPr>
          <a:prstGeom prst="rect">
            <a:avLst/>
          </a:prstGeom>
        </p:spPr>
        <p:txBody>
          <a:bodyPr/>
          <a:lstStyle/>
          <a:p>
            <a:pPr/>
          </a:p>
        </p:txBody>
      </p:sp>
      <p:sp>
        <p:nvSpPr>
          <p:cNvPr id="561" name="Shape 561"/>
          <p:cNvSpPr/>
          <p:nvPr>
            <p:ph type="body" sz="quarter" idx="1"/>
          </p:nvPr>
        </p:nvSpPr>
        <p:spPr>
          <a:prstGeom prst="rect">
            <a:avLst/>
          </a:prstGeom>
        </p:spPr>
        <p:txBody>
          <a:bodyPr/>
          <a:lstStyle/>
          <a:p>
            <a:pPr/>
            <a:r>
              <a:t>When someone opens up a session of the application — so a tab in a browser — the ui and server functions are called once.  The code in these is executed.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Shape 567"/>
          <p:cNvSpPr/>
          <p:nvPr>
            <p:ph type="sldImg"/>
          </p:nvPr>
        </p:nvSpPr>
        <p:spPr>
          <a:prstGeom prst="rect">
            <a:avLst/>
          </a:prstGeom>
        </p:spPr>
        <p:txBody>
          <a:bodyPr/>
          <a:lstStyle/>
          <a:p>
            <a:pPr/>
          </a:p>
        </p:txBody>
      </p:sp>
      <p:sp>
        <p:nvSpPr>
          <p:cNvPr id="568" name="Shape 568"/>
          <p:cNvSpPr/>
          <p:nvPr>
            <p:ph type="body" sz="quarter" idx="1"/>
          </p:nvPr>
        </p:nvSpPr>
        <p:spPr>
          <a:prstGeom prst="rect">
            <a:avLst/>
          </a:prstGeom>
        </p:spPr>
        <p:txBody>
          <a:bodyPr/>
          <a:lstStyle/>
          <a:p>
            <a:pPr/>
            <a:r>
              <a:t>As we talked about above, when a session is created for a user, the shiny application knows to listen for changes in inputs and run the appropriate output code in response.  So individual chunks of the code inside the server function can get run multiple times.  The entire server function isn't run each time — just specific chunks of code.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Shape 574"/>
          <p:cNvSpPr/>
          <p:nvPr>
            <p:ph type="sldImg"/>
          </p:nvPr>
        </p:nvSpPr>
        <p:spPr>
          <a:prstGeom prst="rect">
            <a:avLst/>
          </a:prstGeom>
        </p:spPr>
        <p:txBody>
          <a:bodyPr/>
          <a:lstStyle/>
          <a:p>
            <a:pPr/>
          </a:p>
        </p:txBody>
      </p:sp>
      <p:sp>
        <p:nvSpPr>
          <p:cNvPr id="575" name="Shape 575"/>
          <p:cNvSpPr/>
          <p:nvPr>
            <p:ph type="body" sz="quarter" idx="1"/>
          </p:nvPr>
        </p:nvSpPr>
        <p:spPr>
          <a:prstGeom prst="rect">
            <a:avLst/>
          </a:prstGeom>
        </p:spPr>
        <p:txBody>
          <a:bodyPr/>
          <a:lstStyle/>
          <a:p>
            <a:pPr/>
            <a:r>
              <a:t>Code that you only want called once, like importing a data set or loading packages, should be outside of the server function.  </a:t>
            </a:r>
          </a:p>
          <a:p>
            <a:pPr/>
            <a:r>
              <a:t>Any objects created here are accessible to the UI and server, but they’re static across sessions/users— they don’t change in response to inputs</a:t>
            </a:r>
          </a:p>
          <a:p>
            <a:pPr/>
            <a:r>
              <a:t>Code that can be shared should be shared for efficiency — especially large data sets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2" name="Shape 582"/>
          <p:cNvSpPr/>
          <p:nvPr>
            <p:ph type="sldImg"/>
          </p:nvPr>
        </p:nvSpPr>
        <p:spPr>
          <a:prstGeom prst="rect">
            <a:avLst/>
          </a:prstGeom>
        </p:spPr>
        <p:txBody>
          <a:bodyPr/>
          <a:lstStyle/>
          <a:p>
            <a:pPr/>
          </a:p>
        </p:txBody>
      </p:sp>
      <p:sp>
        <p:nvSpPr>
          <p:cNvPr id="583" name="Shape 583"/>
          <p:cNvSpPr/>
          <p:nvPr>
            <p:ph type="body" sz="quarter" idx="1"/>
          </p:nvPr>
        </p:nvSpPr>
        <p:spPr>
          <a:prstGeom prst="rect">
            <a:avLst/>
          </a:prstGeom>
        </p:spPr>
        <p:txBody>
          <a:bodyPr/>
          <a:lstStyle/>
          <a:p>
            <a:pPr/>
            <a:r>
              <a:t>If there's setup for a specific session — things that shouldn't be shared but still are just run once — it goes in the server function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7" name="Shape 587"/>
          <p:cNvSpPr/>
          <p:nvPr>
            <p:ph type="sldImg"/>
          </p:nvPr>
        </p:nvSpPr>
        <p:spPr>
          <a:prstGeom prst="rect">
            <a:avLst/>
          </a:prstGeom>
        </p:spPr>
        <p:txBody>
          <a:bodyPr/>
          <a:lstStyle/>
          <a:p>
            <a:pPr/>
          </a:p>
        </p:txBody>
      </p:sp>
      <p:sp>
        <p:nvSpPr>
          <p:cNvPr id="588" name="Shape 588"/>
          <p:cNvSpPr/>
          <p:nvPr>
            <p:ph type="body" sz="quarter" idx="1"/>
          </p:nvPr>
        </p:nvSpPr>
        <p:spPr>
          <a:prstGeom prst="rect">
            <a:avLst/>
          </a:prstGeom>
        </p:spPr>
        <p:txBody>
          <a:bodyPr/>
          <a:lstStyle/>
          <a:p>
            <a:pPr/>
            <a:r>
              <a:t>reactive source can send signals when it updates</a:t>
            </a:r>
          </a:p>
          <a:p>
            <a:pPr/>
            <a:r>
              <a:t>reactive endpoints get told when to re-execute; they can request current values of inputs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Then we create the first of the two components that make up our application — the UI or user interface.  The fluidPage function takes input, output, and layout functions as arguments.  </a:t>
            </a:r>
          </a:p>
          <a:p>
            <a:pPr/>
            <a:r>
              <a:t>This is where we define what the application looks like.  </a:t>
            </a:r>
          </a:p>
          <a:p>
            <a:pPr/>
            <a:r>
              <a:t>Appearance, style, layout, and the set of elements on the page are defined here.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Shape 608"/>
          <p:cNvSpPr/>
          <p:nvPr>
            <p:ph type="sldImg"/>
          </p:nvPr>
        </p:nvSpPr>
        <p:spPr>
          <a:prstGeom prst="rect">
            <a:avLst/>
          </a:prstGeom>
        </p:spPr>
        <p:txBody>
          <a:bodyPr/>
          <a:lstStyle/>
          <a:p>
            <a:pPr/>
          </a:p>
        </p:txBody>
      </p:sp>
      <p:sp>
        <p:nvSpPr>
          <p:cNvPr id="609" name="Shape 609"/>
          <p:cNvSpPr/>
          <p:nvPr>
            <p:ph type="body" sz="quarter" idx="1"/>
          </p:nvPr>
        </p:nvSpPr>
        <p:spPr>
          <a:prstGeom prst="rect">
            <a:avLst/>
          </a:prstGeom>
        </p:spPr>
        <p:txBody>
          <a:bodyPr/>
          <a:lstStyle/>
          <a:p>
            <a:pPr/>
            <a:r>
              <a:t>choices are named: labels that appear vs. values that are saved in input$yval</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1" name="Shape 671"/>
          <p:cNvSpPr/>
          <p:nvPr>
            <p:ph type="sldImg"/>
          </p:nvPr>
        </p:nvSpPr>
        <p:spPr>
          <a:prstGeom prst="rect">
            <a:avLst/>
          </a:prstGeom>
        </p:spPr>
        <p:txBody>
          <a:bodyPr/>
          <a:lstStyle/>
          <a:p>
            <a:pPr/>
          </a:p>
        </p:txBody>
      </p:sp>
      <p:sp>
        <p:nvSpPr>
          <p:cNvPr id="672" name="Shape 672"/>
          <p:cNvSpPr/>
          <p:nvPr>
            <p:ph type="body" sz="quarter" idx="1"/>
          </p:nvPr>
        </p:nvSpPr>
        <p:spPr>
          <a:prstGeom prst="rect">
            <a:avLst/>
          </a:prstGeom>
        </p:spPr>
        <p:txBody>
          <a:bodyPr/>
          <a:lstStyle/>
          <a:p>
            <a:pPr/>
            <a:r>
              <a:t>Go to the Shiny documentation: https://shiny.rstudio.com</a:t>
            </a:r>
          </a:p>
          <a:p>
            <a:pPr/>
            <a:r>
              <a:t>Find the Reference Page for tabsetPanel.</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2" name="Shape 702"/>
          <p:cNvSpPr/>
          <p:nvPr>
            <p:ph type="sldImg"/>
          </p:nvPr>
        </p:nvSpPr>
        <p:spPr>
          <a:prstGeom prst="rect">
            <a:avLst/>
          </a:prstGeom>
        </p:spPr>
        <p:txBody>
          <a:bodyPr/>
          <a:lstStyle/>
          <a:p>
            <a:pPr/>
          </a:p>
        </p:txBody>
      </p:sp>
      <p:sp>
        <p:nvSpPr>
          <p:cNvPr id="703" name="Shape 703"/>
          <p:cNvSpPr/>
          <p:nvPr>
            <p:ph type="body" sz="quarter" idx="1"/>
          </p:nvPr>
        </p:nvSpPr>
        <p:spPr>
          <a:prstGeom prst="rect">
            <a:avLst/>
          </a:prstGeom>
        </p:spPr>
        <p:txBody>
          <a:bodyPr/>
          <a:lstStyle/>
          <a:p>
            <a:pPr/>
            <a:r>
              <a:t>Subset could be empty.  Get NULL there's no click</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5" name="Shape 715"/>
          <p:cNvSpPr/>
          <p:nvPr>
            <p:ph type="sldImg"/>
          </p:nvPr>
        </p:nvSpPr>
        <p:spPr>
          <a:prstGeom prst="rect">
            <a:avLst/>
          </a:prstGeom>
        </p:spPr>
        <p:txBody>
          <a:bodyPr/>
          <a:lstStyle/>
          <a:p>
            <a:pPr/>
          </a:p>
        </p:txBody>
      </p:sp>
      <p:sp>
        <p:nvSpPr>
          <p:cNvPr id="716" name="Shape 716"/>
          <p:cNvSpPr/>
          <p:nvPr>
            <p:ph type="body" sz="quarter" idx="1"/>
          </p:nvPr>
        </p:nvSpPr>
        <p:spPr>
          <a:prstGeom prst="rect">
            <a:avLst/>
          </a:prstGeom>
        </p:spPr>
        <p:txBody>
          <a:bodyPr/>
          <a:lstStyle/>
          <a:p>
            <a:pPr/>
            <a:r>
              <a:t>Quoted variable name, or, if you were using another variable here, it wouldn't be in quotes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0" name="Shape 720"/>
          <p:cNvSpPr/>
          <p:nvPr>
            <p:ph type="sldImg"/>
          </p:nvPr>
        </p:nvSpPr>
        <p:spPr>
          <a:prstGeom prst="rect">
            <a:avLst/>
          </a:prstGeom>
        </p:spPr>
        <p:txBody>
          <a:bodyPr/>
          <a:lstStyle/>
          <a:p>
            <a:pPr/>
          </a:p>
        </p:txBody>
      </p:sp>
      <p:sp>
        <p:nvSpPr>
          <p:cNvPr id="721" name="Shape 721"/>
          <p:cNvSpPr/>
          <p:nvPr>
            <p:ph type="body" sz="quarter" idx="1"/>
          </p:nvPr>
        </p:nvSpPr>
        <p:spPr>
          <a:prstGeom prst="rect">
            <a:avLst/>
          </a:prstGeom>
        </p:spPr>
        <p:txBody>
          <a:bodyPr/>
          <a:lstStyle/>
          <a:p>
            <a:pPr/>
            <a:r>
              <a:t>Quoted variable name, or, if you were using another variable here, it wouldn't be in quotes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8" name="Shape 728"/>
          <p:cNvSpPr/>
          <p:nvPr>
            <p:ph type="sldImg"/>
          </p:nvPr>
        </p:nvSpPr>
        <p:spPr>
          <a:prstGeom prst="rect">
            <a:avLst/>
          </a:prstGeom>
        </p:spPr>
        <p:txBody>
          <a:bodyPr/>
          <a:lstStyle/>
          <a:p>
            <a:pPr/>
          </a:p>
        </p:txBody>
      </p:sp>
      <p:sp>
        <p:nvSpPr>
          <p:cNvPr id="729" name="Shape 729"/>
          <p:cNvSpPr/>
          <p:nvPr>
            <p:ph type="body" sz="quarter" idx="1"/>
          </p:nvPr>
        </p:nvSpPr>
        <p:spPr>
          <a:prstGeom prst="rect">
            <a:avLst/>
          </a:prstGeom>
        </p:spPr>
        <p:txBody>
          <a:bodyPr/>
          <a:lstStyle/>
          <a:p>
            <a:pPr/>
            <a:r>
              <a:t>Going back to the example we used before for debugging — application with data on African countries.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2" name="Shape 732"/>
          <p:cNvSpPr/>
          <p:nvPr>
            <p:ph type="sldImg"/>
          </p:nvPr>
        </p:nvSpPr>
        <p:spPr>
          <a:prstGeom prst="rect">
            <a:avLst/>
          </a:prstGeom>
        </p:spPr>
        <p:txBody>
          <a:bodyPr/>
          <a:lstStyle/>
          <a:p>
            <a:pPr/>
          </a:p>
        </p:txBody>
      </p:sp>
      <p:sp>
        <p:nvSpPr>
          <p:cNvPr id="733" name="Shape 733"/>
          <p:cNvSpPr/>
          <p:nvPr>
            <p:ph type="body" sz="quarter" idx="1"/>
          </p:nvPr>
        </p:nvSpPr>
        <p:spPr>
          <a:prstGeom prst="rect">
            <a:avLst/>
          </a:prstGeom>
        </p:spPr>
        <p:txBody>
          <a:bodyPr/>
          <a:lstStyle/>
          <a:p>
            <a:pPr/>
            <a:r>
              <a:t>We need two lines of code inside the render function, so we had to add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0" name="Shape 770"/>
          <p:cNvSpPr/>
          <p:nvPr>
            <p:ph type="sldImg"/>
          </p:nvPr>
        </p:nvSpPr>
        <p:spPr>
          <a:prstGeom prst="rect">
            <a:avLst/>
          </a:prstGeom>
        </p:spPr>
        <p:txBody>
          <a:bodyPr/>
          <a:lstStyle/>
          <a:p>
            <a:pPr/>
          </a:p>
        </p:txBody>
      </p:sp>
      <p:sp>
        <p:nvSpPr>
          <p:cNvPr id="771" name="Shape 771"/>
          <p:cNvSpPr/>
          <p:nvPr>
            <p:ph type="body" sz="quarter" idx="1"/>
          </p:nvPr>
        </p:nvSpPr>
        <p:spPr>
          <a:prstGeom prst="rect">
            <a:avLst/>
          </a:prstGeom>
        </p:spPr>
        <p:txBody>
          <a:bodyPr/>
          <a:lstStyle/>
          <a:p>
            <a:pPr/>
            <a:r>
              <a:t>How does the input value actually get to the output?  In R, if you change one value, it doesn't automatically update expressions using that value.  So what's going on here?</a:t>
            </a:r>
          </a:p>
          <a:p>
            <a:pPr/>
          </a:p>
          <a:p>
            <a:pPr/>
            <a:r>
              <a:t>We're going to walk through the process to better understand what's going on with Shiny for two reasons: 1) it will help you understand what's going on behind the scenes, which is useful for knowing what's possible and for debugging, 2) to get introduced to some of the terminology used in case you want to do more advanced things with Shiny later.</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9" name="Shape 789"/>
          <p:cNvSpPr/>
          <p:nvPr>
            <p:ph type="sldImg"/>
          </p:nvPr>
        </p:nvSpPr>
        <p:spPr>
          <a:prstGeom prst="rect">
            <a:avLst/>
          </a:prstGeom>
        </p:spPr>
        <p:txBody>
          <a:bodyPr/>
          <a:lstStyle/>
          <a:p>
            <a:pPr/>
          </a:p>
        </p:txBody>
      </p:sp>
      <p:sp>
        <p:nvSpPr>
          <p:cNvPr id="790" name="Shape 790"/>
          <p:cNvSpPr/>
          <p:nvPr>
            <p:ph type="body" sz="quarter" idx="1"/>
          </p:nvPr>
        </p:nvSpPr>
        <p:spPr>
          <a:prstGeom prst="rect">
            <a:avLst/>
          </a:prstGeom>
        </p:spPr>
        <p:txBody>
          <a:bodyPr/>
          <a:lstStyle/>
          <a:p>
            <a:pPr/>
            <a:r>
              <a:t>pigeon=callback</a:t>
            </a:r>
          </a:p>
          <a:p>
            <a:pPr/>
          </a:p>
          <a:p>
            <a:pPr/>
            <a:r>
              <a:t>So what happens when your application is created?  How do we go from the code to a functioning application?</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2" name="Shape 822"/>
          <p:cNvSpPr/>
          <p:nvPr>
            <p:ph type="sldImg"/>
          </p:nvPr>
        </p:nvSpPr>
        <p:spPr>
          <a:prstGeom prst="rect">
            <a:avLst/>
          </a:prstGeom>
        </p:spPr>
        <p:txBody>
          <a:bodyPr/>
          <a:lstStyle/>
          <a:p>
            <a:pPr/>
          </a:p>
        </p:txBody>
      </p:sp>
      <p:sp>
        <p:nvSpPr>
          <p:cNvPr id="823" name="Shape 823"/>
          <p:cNvSpPr/>
          <p:nvPr>
            <p:ph type="body" sz="quarter" idx="1"/>
          </p:nvPr>
        </p:nvSpPr>
        <p:spPr>
          <a:prstGeom prst="rect">
            <a:avLst/>
          </a:prstGeom>
        </p:spPr>
        <p:txBody>
          <a:bodyPr/>
          <a:lstStyle/>
          <a:p>
            <a:pPr/>
            <a:r>
              <a:t>general terms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The second element we need for our application is a server.  The server is a function that takes input and output objects — lists — as arguments.  Inside the statement we’ll put a series of R statements that define what the application does.  </a:t>
            </a:r>
          </a:p>
          <a:p>
            <a:pPr/>
            <a:r>
              <a:t>This is like any other R function, so we can have it do many things inside.  </a:t>
            </a:r>
          </a:p>
          <a:p>
            <a:pPr/>
            <a:r>
              <a:t>Many commands will be render functions that fill in blocks of the UI with plots, text, data tables, and other elements.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2" name="Shape 832"/>
          <p:cNvSpPr/>
          <p:nvPr>
            <p:ph type="sldImg"/>
          </p:nvPr>
        </p:nvSpPr>
        <p:spPr>
          <a:prstGeom prst="rect">
            <a:avLst/>
          </a:prstGeom>
        </p:spPr>
        <p:txBody>
          <a:bodyPr/>
          <a:lstStyle/>
          <a:p>
            <a:pPr/>
          </a:p>
        </p:txBody>
      </p:sp>
      <p:sp>
        <p:nvSpPr>
          <p:cNvPr id="833" name="Shape 833"/>
          <p:cNvSpPr/>
          <p:nvPr>
            <p:ph type="body" sz="quarter" idx="1"/>
          </p:nvPr>
        </p:nvSpPr>
        <p:spPr>
          <a:prstGeom prst="rect">
            <a:avLst/>
          </a:prstGeom>
        </p:spPr>
        <p:txBody>
          <a:bodyPr/>
          <a:lstStyle/>
          <a:p>
            <a:pPr/>
            <a:r>
              <a:t>Implementation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2" name="Shape 842"/>
          <p:cNvSpPr/>
          <p:nvPr>
            <p:ph type="sldImg"/>
          </p:nvPr>
        </p:nvSpPr>
        <p:spPr>
          <a:prstGeom prst="rect">
            <a:avLst/>
          </a:prstGeom>
        </p:spPr>
        <p:txBody>
          <a:bodyPr/>
          <a:lstStyle/>
          <a:p>
            <a:pPr/>
          </a:p>
        </p:txBody>
      </p:sp>
      <p:sp>
        <p:nvSpPr>
          <p:cNvPr id="843" name="Shape 843"/>
          <p:cNvSpPr/>
          <p:nvPr>
            <p:ph type="body" sz="quarter" idx="1"/>
          </p:nvPr>
        </p:nvSpPr>
        <p:spPr>
          <a:prstGeom prst="rect">
            <a:avLst/>
          </a:prstGeom>
        </p:spPr>
        <p:txBody>
          <a:bodyPr/>
          <a:lstStyle/>
          <a:p>
            <a:pPr/>
            <a:r>
              <a:t>actual object types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1" name="Shape 871"/>
          <p:cNvSpPr/>
          <p:nvPr>
            <p:ph type="sldImg"/>
          </p:nvPr>
        </p:nvSpPr>
        <p:spPr>
          <a:prstGeom prst="rect">
            <a:avLst/>
          </a:prstGeom>
        </p:spPr>
        <p:txBody>
          <a:bodyPr/>
          <a:lstStyle/>
          <a:p>
            <a:pPr/>
          </a:p>
        </p:txBody>
      </p:sp>
      <p:sp>
        <p:nvSpPr>
          <p:cNvPr id="872" name="Shape 872"/>
          <p:cNvSpPr/>
          <p:nvPr>
            <p:ph type="body" sz="quarter" idx="1"/>
          </p:nvPr>
        </p:nvSpPr>
        <p:spPr>
          <a:prstGeom prst="rect">
            <a:avLst/>
          </a:prstGeom>
        </p:spPr>
        <p:txBody>
          <a:bodyPr/>
          <a:lstStyle/>
          <a:p>
            <a:pPr/>
            <a:r>
              <a:t>We'll come back to our Africa application, but we're going to take a look at this reactivity first.  </a:t>
            </a:r>
          </a:p>
          <a:p>
            <a:pPr/>
          </a:p>
          <a:p>
            <a:pPr/>
            <a:r>
              <a:t>Numbers in the URL may be different for you than what's in this picture.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Finally, we make a shinyApp by calling the shiny app function and passing the ui and server objects we created above.  When you call this function, it creates an application object that later gets run.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We’re going to save the shiny code into a file with the name app.R — this is the name Shiny expects.  There’s also an option to divide the code into ui.R and server.R files — this was what you did in earlier versions of Shiny.</a:t>
            </a:r>
          </a:p>
          <a:p>
            <a:pPr/>
          </a:p>
          <a:p>
            <a:pPr/>
            <a:r>
              <a:t>One Shiny application per directory (folder).   Shiny apps should be isolated in a directory.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When we run the app, it starts a server running and opens the UI — the web page — to display.  The server is a process that runs on your computer.  It listens for signals from the web browser (or the app window in RStudio) and responds to the signals that are sent from the inputs by running the code in the server function.  Then it sends the output back to the ui.</a:t>
            </a:r>
          </a:p>
          <a:p>
            <a:pPr/>
            <a:r>
              <a:t>Calling runApp looks for an app.r or server.r file in the directory specified.  If you generate this command by clicking on the run app button in Rstudio, it will fill in the path to the file for you.</a:t>
            </a:r>
          </a:p>
          <a:p>
            <a:pPr/>
            <a:r>
              <a:t>You don’t include runApp in the .r file itself where you write the Shiny code.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t>Server is on your computer - application only open to your computer by default</a:t>
            </a:r>
          </a:p>
          <a:p>
            <a:pPr/>
          </a:p>
          <a:p>
            <a:pPr/>
            <a:r>
              <a:t>Port number is random within limits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Within the sidebar layout, we put two panels — a sidebar panel and main panel</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lstStyle>
            <a:lvl1pPr>
              <a:defRPr>
                <a:solidFill>
                  <a:srgbClr val="FFFFFF"/>
                </a:solidFill>
              </a:defRPr>
            </a:lvl1pPr>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slide">
    <p:spTree>
      <p:nvGrpSpPr>
        <p:cNvPr id="1" name=""/>
        <p:cNvGrpSpPr/>
        <p:nvPr/>
      </p:nvGrpSpPr>
      <p:grpSpPr>
        <a:xfrm>
          <a:off x="0" y="0"/>
          <a:ext cx="0" cy="0"/>
          <a:chOff x="0" y="0"/>
          <a:chExt cx="0" cy="0"/>
        </a:xfrm>
      </p:grpSpPr>
      <p:sp>
        <p:nvSpPr>
          <p:cNvPr id="87" name="Title Text"/>
          <p:cNvSpPr txBox="1"/>
          <p:nvPr>
            <p:ph type="title"/>
          </p:nvPr>
        </p:nvSpPr>
        <p:spPr>
          <a:xfrm>
            <a:off x="1689100" y="355600"/>
            <a:ext cx="21005800" cy="2286000"/>
          </a:xfrm>
          <a:prstGeom prst="rect">
            <a:avLst/>
          </a:prstGeom>
        </p:spPr>
        <p:txBody>
          <a:bodyPr anchor="ctr"/>
          <a:lstStyle>
            <a:lvl1pPr>
              <a:defRPr>
                <a:solidFill>
                  <a:srgbClr val="434343"/>
                </a:solidFill>
              </a:defRPr>
            </a:lvl1pPr>
          </a:lstStyle>
          <a:p>
            <a:pPr/>
            <a:r>
              <a:t>Title Text</a:t>
            </a:r>
          </a:p>
        </p:txBody>
      </p:sp>
      <p:sp>
        <p:nvSpPr>
          <p:cNvPr id="88" name="Text"/>
          <p:cNvSpPr txBox="1"/>
          <p:nvPr>
            <p:ph type="body" idx="13"/>
          </p:nvPr>
        </p:nvSpPr>
        <p:spPr>
          <a:xfrm>
            <a:off x="1167411" y="3155950"/>
            <a:ext cx="22049177" cy="7404100"/>
          </a:xfrm>
          <a:prstGeom prst="rect">
            <a:avLst/>
          </a:prstGeom>
        </p:spPr>
        <p:txBody>
          <a:bodyPr anchor="t">
            <a:spAutoFit/>
          </a:bodyPr>
          <a:lstStyle/>
          <a:p>
            <a:pPr algn="l">
              <a:spcBef>
                <a:spcPts val="4500"/>
              </a:spcBef>
              <a:defRPr sz="6000"/>
            </a:pPr>
          </a:p>
          <a:p>
            <a:pPr algn="l">
              <a:spcBef>
                <a:spcPts val="4500"/>
              </a:spcBef>
              <a:defRPr sz="6000"/>
            </a:pPr>
          </a:p>
          <a:p>
            <a:pPr algn="l">
              <a:spcBef>
                <a:spcPts val="4500"/>
              </a:spcBef>
              <a:defRPr sz="6000"/>
            </a:pPr>
          </a:p>
          <a:p>
            <a:pPr algn="l">
              <a:spcBef>
                <a:spcPts val="4500"/>
              </a:spcBef>
              <a:defRPr sz="6000"/>
            </a:pP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de">
    <p:spTree>
      <p:nvGrpSpPr>
        <p:cNvPr id="1" name=""/>
        <p:cNvGrpSpPr/>
        <p:nvPr/>
      </p:nvGrpSpPr>
      <p:grpSpPr>
        <a:xfrm>
          <a:off x="0" y="0"/>
          <a:ext cx="0" cy="0"/>
          <a:chOff x="0" y="0"/>
          <a:chExt cx="0" cy="0"/>
        </a:xfrm>
      </p:grpSpPr>
      <p:sp>
        <p:nvSpPr>
          <p:cNvPr id="96" name="Text"/>
          <p:cNvSpPr txBox="1"/>
          <p:nvPr>
            <p:ph type="body" sz="quarter" idx="13"/>
          </p:nvPr>
        </p:nvSpPr>
        <p:spPr>
          <a:xfrm>
            <a:off x="1167411" y="6521487"/>
            <a:ext cx="22049177" cy="673026"/>
          </a:xfrm>
          <a:prstGeom prst="rect">
            <a:avLst/>
          </a:prstGeom>
        </p:spPr>
        <p:txBody>
          <a:bodyPr>
            <a:spAutoFit/>
          </a:bodyPr>
          <a:lstStyle/>
          <a:p>
            <a:pPr algn="l">
              <a:spcBef>
                <a:spcPts val="4500"/>
              </a:spcBef>
              <a:defRPr sz="3600">
                <a:solidFill>
                  <a:srgbClr val="000000"/>
                </a:solidFill>
                <a:latin typeface="Monaco"/>
                <a:ea typeface="Monaco"/>
                <a:cs typeface="Monaco"/>
                <a:sym typeface="Monaco"/>
              </a:defRPr>
            </a:pP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de title">
    <p:spTree>
      <p:nvGrpSpPr>
        <p:cNvPr id="1" name=""/>
        <p:cNvGrpSpPr/>
        <p:nvPr/>
      </p:nvGrpSpPr>
      <p:grpSpPr>
        <a:xfrm>
          <a:off x="0" y="0"/>
          <a:ext cx="0" cy="0"/>
          <a:chOff x="0" y="0"/>
          <a:chExt cx="0" cy="0"/>
        </a:xfrm>
      </p:grpSpPr>
      <p:sp>
        <p:nvSpPr>
          <p:cNvPr id="104" name="Text"/>
          <p:cNvSpPr txBox="1"/>
          <p:nvPr>
            <p:ph type="body" sz="quarter" idx="13"/>
          </p:nvPr>
        </p:nvSpPr>
        <p:spPr>
          <a:xfrm>
            <a:off x="1167411" y="6521487"/>
            <a:ext cx="22049177" cy="673026"/>
          </a:xfrm>
          <a:prstGeom prst="rect">
            <a:avLst/>
          </a:prstGeom>
        </p:spPr>
        <p:txBody>
          <a:bodyPr>
            <a:spAutoFit/>
          </a:bodyPr>
          <a:lstStyle/>
          <a:p>
            <a:pPr algn="l">
              <a:spcBef>
                <a:spcPts val="4500"/>
              </a:spcBef>
              <a:defRPr sz="3600">
                <a:solidFill>
                  <a:srgbClr val="000000"/>
                </a:solidFill>
                <a:latin typeface="Monaco"/>
                <a:ea typeface="Monaco"/>
                <a:cs typeface="Monaco"/>
                <a:sym typeface="Monaco"/>
              </a:defRPr>
            </a:pPr>
          </a:p>
        </p:txBody>
      </p:sp>
      <p:sp>
        <p:nvSpPr>
          <p:cNvPr id="105" name="Title Text"/>
          <p:cNvSpPr txBox="1"/>
          <p:nvPr>
            <p:ph type="body" sz="quarter" idx="14"/>
          </p:nvPr>
        </p:nvSpPr>
        <p:spPr>
          <a:xfrm>
            <a:off x="1689100" y="355600"/>
            <a:ext cx="21005800" cy="2286000"/>
          </a:xfrm>
          <a:prstGeom prst="rect">
            <a:avLst/>
          </a:prstGeom>
        </p:spPr>
        <p:txBody>
          <a:bodyPr/>
          <a:lstStyle>
            <a:lvl1pPr defTabSz="742950">
              <a:defRPr sz="12600">
                <a:latin typeface="+mj-lt"/>
                <a:ea typeface="+mj-ea"/>
                <a:cs typeface="+mj-cs"/>
                <a:sym typeface="Open Sans Condensed Light"/>
              </a:defRPr>
            </a:lvl1pPr>
          </a:lstStyle>
          <a:p>
            <a:pPr/>
            <a:r>
              <a:t>Title Text</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reverse">
    <p:spTree>
      <p:nvGrpSpPr>
        <p:cNvPr id="1" name=""/>
        <p:cNvGrpSpPr/>
        <p:nvPr/>
      </p:nvGrpSpPr>
      <p:grpSpPr>
        <a:xfrm>
          <a:off x="0" y="0"/>
          <a:ext cx="0" cy="0"/>
          <a:chOff x="0" y="0"/>
          <a:chExt cx="0" cy="0"/>
        </a:xfrm>
      </p:grpSpPr>
      <p:sp>
        <p:nvSpPr>
          <p:cNvPr id="20" name="Title Text"/>
          <p:cNvSpPr txBox="1"/>
          <p:nvPr>
            <p:ph type="title"/>
          </p:nvPr>
        </p:nvSpPr>
        <p:spPr>
          <a:xfrm>
            <a:off x="1778000" y="2298700"/>
            <a:ext cx="20828000" cy="4648200"/>
          </a:xfrm>
          <a:prstGeom prst="rect">
            <a:avLst/>
          </a:prstGeom>
        </p:spPr>
        <p:txBody>
          <a:bodyPr/>
          <a:lstStyle/>
          <a:p>
            <a:pPr/>
            <a:r>
              <a:t>Title Text</a:t>
            </a:r>
          </a:p>
        </p:txBody>
      </p:sp>
      <p:sp>
        <p:nvSpPr>
          <p:cNvPr id="21" name="Body Level One…"/>
          <p:cNvSpPr txBox="1"/>
          <p:nvPr>
            <p:ph type="body" sz="quarter" idx="1"/>
          </p:nvPr>
        </p:nvSpPr>
        <p:spPr>
          <a:xfrm>
            <a:off x="1778000" y="7073900"/>
            <a:ext cx="20828000" cy="1587500"/>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xercise">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8" name="Title Text"/>
          <p:cNvSpPr txBox="1"/>
          <p:nvPr>
            <p:ph type="title"/>
          </p:nvPr>
        </p:nvSpPr>
        <p:spPr>
          <a:xfrm>
            <a:off x="1778000" y="4533900"/>
            <a:ext cx="20828000" cy="4648200"/>
          </a:xfrm>
          <a:prstGeom prst="rect">
            <a:avLst/>
          </a:prstGeom>
        </p:spPr>
        <p:txBody>
          <a:bodyPr anchor="ctr"/>
          <a:lstStyle>
            <a:lvl1pPr>
              <a:defRPr>
                <a:solidFill>
                  <a:srgbClr val="434343"/>
                </a:solidFill>
              </a:defRPr>
            </a:lvl1pPr>
          </a:lstStyle>
          <a:p>
            <a:pPr/>
            <a:r>
              <a:t>Title Text</a:t>
            </a: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color">
    <p:spTree>
      <p:nvGrpSpPr>
        <p:cNvPr id="1" name=""/>
        <p:cNvGrpSpPr/>
        <p:nvPr/>
      </p:nvGrpSpPr>
      <p:grpSpPr>
        <a:xfrm>
          <a:off x="0" y="0"/>
          <a:ext cx="0" cy="0"/>
          <a:chOff x="0" y="0"/>
          <a:chExt cx="0" cy="0"/>
        </a:xfrm>
      </p:grpSpPr>
      <p:sp>
        <p:nvSpPr>
          <p:cNvPr id="46" name="Title Text"/>
          <p:cNvSpPr txBox="1"/>
          <p:nvPr>
            <p:ph type="title"/>
          </p:nvPr>
        </p:nvSpPr>
        <p:spPr>
          <a:xfrm>
            <a:off x="1778000" y="4533900"/>
            <a:ext cx="20828000" cy="4648200"/>
          </a:xfrm>
          <a:prstGeom prst="rect">
            <a:avLst/>
          </a:prstGeom>
        </p:spPr>
        <p:txBody>
          <a:bodyPr anchor="ctr"/>
          <a:lstStyle/>
          <a:p>
            <a:pPr/>
            <a:r>
              <a:t>Title Text</a:t>
            </a:r>
          </a:p>
        </p:txBody>
      </p:sp>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4" name="Title Text"/>
          <p:cNvSpPr txBox="1"/>
          <p:nvPr>
            <p:ph type="title"/>
          </p:nvPr>
        </p:nvSpPr>
        <p:spPr>
          <a:xfrm>
            <a:off x="1689100" y="355600"/>
            <a:ext cx="21005800" cy="2286000"/>
          </a:xfrm>
          <a:prstGeom prst="rect">
            <a:avLst/>
          </a:prstGeom>
        </p:spPr>
        <p:txBody>
          <a:bodyPr anchor="ctr"/>
          <a:lstStyle>
            <a:lvl1pPr>
              <a:defRPr>
                <a:solidFill>
                  <a:srgbClr val="434343"/>
                </a:solidFill>
              </a:defRPr>
            </a:lvl1pPr>
          </a:lstStyle>
          <a:p>
            <a:pPr/>
            <a:r>
              <a:t>Title Text</a:t>
            </a:r>
          </a:p>
        </p:txBody>
      </p:sp>
      <p:sp>
        <p:nvSpPr>
          <p:cNvPr id="55" name="Body Level One…"/>
          <p:cNvSpPr txBox="1"/>
          <p:nvPr>
            <p:ph type="body" idx="1"/>
          </p:nvPr>
        </p:nvSpPr>
        <p:spPr>
          <a:xfrm>
            <a:off x="1689100" y="3149600"/>
            <a:ext cx="21005800" cy="9296400"/>
          </a:xfrm>
          <a:prstGeom prst="rect">
            <a:avLst/>
          </a:prstGeom>
        </p:spPr>
        <p:txBody>
          <a:bodyPr anchor="t"/>
          <a:lstStyle>
            <a:lvl1pPr marL="635000" indent="-635000" algn="l">
              <a:buSzPct val="125000"/>
              <a:buChar char="•"/>
              <a:defRPr sz="6000"/>
            </a:lvl1pPr>
            <a:lvl2pPr marL="1270000" indent="-635000" algn="l">
              <a:buSzPct val="125000"/>
              <a:buChar char="•"/>
              <a:defRPr sz="6000"/>
            </a:lvl2pPr>
            <a:lvl3pPr marL="1905000" indent="-635000" algn="l">
              <a:buSzPct val="125000"/>
              <a:buChar char="•"/>
              <a:defRPr sz="6000"/>
            </a:lvl3pPr>
            <a:lvl4pPr marL="2540000" indent="-635000" algn="l">
              <a:buSzPct val="125000"/>
              <a:buChar char="•"/>
              <a:defRPr sz="6000"/>
            </a:lvl4pPr>
            <a:lvl5pPr marL="3175000" indent="-635000" algn="l">
              <a:buSzPct val="125000"/>
              <a:buChar char="•"/>
              <a:defRPr sz="6000"/>
            </a:lvl5pPr>
          </a:lstStyle>
          <a:p>
            <a:pPr/>
            <a:r>
              <a:t>Body Level One</a:t>
            </a:r>
          </a:p>
          <a:p>
            <a:pPr lvl="1"/>
            <a:r>
              <a:t>Body Level Two</a:t>
            </a:r>
          </a:p>
          <a:p>
            <a:pPr lvl="2"/>
            <a:r>
              <a:t>Body Level Three</a:t>
            </a:r>
          </a:p>
          <a:p>
            <a:pPr lvl="3"/>
            <a:r>
              <a:t>Body Level Four</a:t>
            </a:r>
          </a:p>
          <a:p>
            <a:pPr lvl="4"/>
            <a:r>
              <a:t>Body Level Five</a:t>
            </a: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oc outline">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63" name="First Line…"/>
          <p:cNvSpPr txBox="1"/>
          <p:nvPr>
            <p:ph type="body" idx="13"/>
          </p:nvPr>
        </p:nvSpPr>
        <p:spPr>
          <a:xfrm>
            <a:off x="3071229" y="1504949"/>
            <a:ext cx="17898096" cy="8737601"/>
          </a:xfrm>
          <a:prstGeom prst="rect">
            <a:avLst/>
          </a:prstGeom>
        </p:spPr>
        <p:txBody>
          <a:bodyPr anchor="t">
            <a:spAutoFit/>
          </a:bodyPr>
          <a:lstStyle/>
          <a:p>
            <a:pPr algn="l">
              <a:buClr>
                <a:schemeClr val="accent1">
                  <a:lumOff val="13529"/>
                </a:schemeClr>
              </a:buClr>
              <a:defRPr sz="10000">
                <a:solidFill>
                  <a:srgbClr val="FFFFFF"/>
                </a:solidFill>
                <a:latin typeface="+mn-lt"/>
                <a:ea typeface="+mn-ea"/>
                <a:cs typeface="+mn-cs"/>
                <a:sym typeface="Open Sans Condensed Bold"/>
              </a:defRPr>
            </a:pPr>
            <a:r>
              <a:t>First Line</a:t>
            </a:r>
          </a:p>
          <a:p>
            <a:pPr algn="l">
              <a:buClr>
                <a:schemeClr val="accent1">
                  <a:lumOff val="13529"/>
                </a:schemeClr>
              </a:buClr>
              <a:defRPr sz="10000">
                <a:solidFill>
                  <a:schemeClr val="accent6">
                    <a:satOff val="15424"/>
                    <a:lumOff val="17647"/>
                  </a:schemeClr>
                </a:solidFill>
                <a:latin typeface="+mj-lt"/>
                <a:ea typeface="+mj-ea"/>
                <a:cs typeface="+mj-cs"/>
                <a:sym typeface="Open Sans Condensed Light"/>
              </a:defRPr>
            </a:pPr>
            <a:r>
              <a:t>Second Line</a:t>
            </a:r>
          </a:p>
          <a:p>
            <a:pPr algn="l">
              <a:buClr>
                <a:schemeClr val="accent1">
                  <a:lumOff val="13529"/>
                </a:schemeClr>
              </a:buClr>
              <a:defRPr sz="10000">
                <a:solidFill>
                  <a:schemeClr val="accent6">
                    <a:satOff val="15424"/>
                    <a:lumOff val="17647"/>
                  </a:schemeClr>
                </a:solidFill>
                <a:latin typeface="+mj-lt"/>
                <a:ea typeface="+mj-ea"/>
                <a:cs typeface="+mj-cs"/>
                <a:sym typeface="Open Sans Condensed Light"/>
              </a:defRPr>
            </a:pPr>
            <a:r>
              <a:t>Third Line</a:t>
            </a:r>
          </a:p>
          <a:p>
            <a:pPr algn="l">
              <a:buClr>
                <a:schemeClr val="accent1">
                  <a:lumOff val="13529"/>
                </a:schemeClr>
              </a:buClr>
              <a:defRPr sz="10000">
                <a:latin typeface="+mn-lt"/>
                <a:ea typeface="+mn-ea"/>
                <a:cs typeface="+mn-cs"/>
                <a:sym typeface="Open Sans Condensed Bold"/>
              </a:defRPr>
            </a:pPr>
          </a:p>
        </p:txBody>
      </p:sp>
      <p:sp>
        <p:nvSpPr>
          <p:cNvPr id="64" name="Triangle"/>
          <p:cNvSpPr/>
          <p:nvPr>
            <p:ph type="body" sz="quarter" idx="14"/>
          </p:nvPr>
        </p:nvSpPr>
        <p:spPr>
          <a:xfrm rot="13501725">
            <a:off x="1803219" y="2099110"/>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p:spPr>
        <p:txBody>
          <a:bodyPr>
            <a:noAutofit/>
          </a:bodyPr>
          <a:lstStyle/>
          <a:p>
            <a:pPr>
              <a:defRPr sz="3200">
                <a:solidFill>
                  <a:srgbClr val="FFFFFF"/>
                </a:solidFill>
                <a:latin typeface="Helvetica Neue Medium"/>
                <a:ea typeface="Helvetica Neue Medium"/>
                <a:cs typeface="Helvetica Neue Medium"/>
                <a:sym typeface="Helvetica Neue Medium"/>
              </a:defRPr>
            </a:pP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points">
    <p:spTree>
      <p:nvGrpSpPr>
        <p:cNvPr id="1" name=""/>
        <p:cNvGrpSpPr/>
        <p:nvPr/>
      </p:nvGrpSpPr>
      <p:grpSpPr>
        <a:xfrm>
          <a:off x="0" y="0"/>
          <a:ext cx="0" cy="0"/>
          <a:chOff x="0" y="0"/>
          <a:chExt cx="0" cy="0"/>
        </a:xfrm>
      </p:grpSpPr>
      <p:sp>
        <p:nvSpPr>
          <p:cNvPr id="72" name="First Line…"/>
          <p:cNvSpPr txBox="1"/>
          <p:nvPr>
            <p:ph type="body" idx="13"/>
          </p:nvPr>
        </p:nvSpPr>
        <p:spPr>
          <a:xfrm>
            <a:off x="3071229" y="1504949"/>
            <a:ext cx="17898096" cy="10464801"/>
          </a:xfrm>
          <a:prstGeom prst="rect">
            <a:avLst/>
          </a:prstGeom>
        </p:spPr>
        <p:txBody>
          <a:bodyPr anchor="t">
            <a:spAutoFit/>
          </a:bodyPr>
          <a:lstStyle/>
          <a:p>
            <a:pPr algn="l">
              <a:buClr>
                <a:schemeClr val="accent1">
                  <a:lumOff val="13529"/>
                </a:schemeClr>
              </a:buClr>
              <a:defRPr sz="10000">
                <a:latin typeface="+mn-lt"/>
                <a:ea typeface="+mn-ea"/>
                <a:cs typeface="+mn-cs"/>
                <a:sym typeface="Open Sans Condensed Bold"/>
              </a:defRPr>
            </a:pPr>
            <a:r>
              <a:t>First Line</a:t>
            </a:r>
          </a:p>
          <a:p>
            <a:pPr algn="l">
              <a:buClr>
                <a:schemeClr val="accent1">
                  <a:lumOff val="13529"/>
                </a:schemeClr>
              </a:buClr>
              <a:defRPr sz="10000">
                <a:latin typeface="+mn-lt"/>
                <a:ea typeface="+mn-ea"/>
                <a:cs typeface="+mn-cs"/>
                <a:sym typeface="Open Sans Condensed Bold"/>
              </a:defRPr>
            </a:pPr>
            <a:r>
              <a:t>Second Line</a:t>
            </a:r>
          </a:p>
          <a:p>
            <a:pPr algn="l">
              <a:buClr>
                <a:schemeClr val="accent1">
                  <a:lumOff val="13529"/>
                </a:schemeClr>
              </a:buClr>
              <a:defRPr sz="10000">
                <a:latin typeface="+mn-lt"/>
                <a:ea typeface="+mn-ea"/>
                <a:cs typeface="+mn-cs"/>
                <a:sym typeface="Open Sans Condensed Bold"/>
              </a:defRPr>
            </a:pPr>
            <a:r>
              <a:t>Third Line</a:t>
            </a:r>
          </a:p>
          <a:p>
            <a:pPr algn="l">
              <a:buClr>
                <a:schemeClr val="accent1">
                  <a:lumOff val="13529"/>
                </a:schemeClr>
              </a:buClr>
              <a:defRPr sz="10000">
                <a:solidFill>
                  <a:srgbClr val="716C6B"/>
                </a:solidFill>
                <a:latin typeface="+mn-lt"/>
                <a:ea typeface="+mn-ea"/>
                <a:cs typeface="+mn-cs"/>
                <a:sym typeface="Open Sans Condensed Bold"/>
              </a:defRPr>
            </a:pPr>
          </a:p>
          <a:p>
            <a:pPr algn="l">
              <a:buClr>
                <a:schemeClr val="accent1">
                  <a:lumOff val="13529"/>
                </a:schemeClr>
              </a:buClr>
              <a:defRPr sz="10000">
                <a:latin typeface="+mn-lt"/>
                <a:ea typeface="+mn-ea"/>
                <a:cs typeface="+mn-cs"/>
                <a:sym typeface="Open Sans Condensed Bold"/>
              </a:defRPr>
            </a:pP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778000" y="-59989"/>
            <a:ext cx="20828000" cy="28391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Title Text</a:t>
            </a:r>
          </a:p>
        </p:txBody>
      </p:sp>
      <p:sp>
        <p:nvSpPr>
          <p:cNvPr id="3" name="Body Level One…"/>
          <p:cNvSpPr txBox="1"/>
          <p:nvPr>
            <p:ph type="body" idx="1"/>
          </p:nvPr>
        </p:nvSpPr>
        <p:spPr>
          <a:xfrm>
            <a:off x="1778000" y="3342761"/>
            <a:ext cx="20828000" cy="95440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9pPr>
    </p:titleStyle>
    <p:bodyStyle>
      <a:lvl1pPr marL="0" marR="0" indent="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1pPr>
      <a:lvl2pPr marL="0" marR="0" indent="2286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2pPr>
      <a:lvl3pPr marL="0" marR="0" indent="4572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3pPr>
      <a:lvl4pPr marL="0" marR="0" indent="6858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4pPr>
      <a:lvl5pPr marL="0" marR="0" indent="9144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tif"/><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9.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0.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www.google.com" TargetMode="External"/><Relationship Id="rId3" Type="http://schemas.openxmlformats.org/officeDocument/2006/relationships/image" Target="../media/image41.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2.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dataportal.opendataforafrica.org" TargetMode="External"/><Relationship Id="rId3" Type="http://schemas.openxmlformats.org/officeDocument/2006/relationships/video" Target="../media/media2.mov"/><Relationship Id="rId4" Type="http://schemas.microsoft.com/office/2007/relationships/media" Target="../media/media2.mov"/><Relationship Id="rId5" Type="http://schemas.openxmlformats.org/officeDocument/2006/relationships/image" Target="../media/image4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datasociety.com/kitamba-the-opportunity-project/" TargetMode="External"/><Relationship Id="rId3" Type="http://schemas.openxmlformats.org/officeDocument/2006/relationships/image" Target="../media/image12.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hyperlink" Target="https://shiny.rstudio.com/gallery/tabsets.html" TargetMode="Externa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 Id="rId3" Type="http://schemas.openxmlformats.org/officeDocument/2006/relationships/hyperlink" Target="https://shiny.rstudio.com/gallery/navlistpanel-example.html" TargetMode="Externa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Relationship Id="rId3" Type="http://schemas.openxmlformats.org/officeDocument/2006/relationships/hyperlink" Target="https://shiny.rstudio.com/gallery/navbar-example.html" TargetMode="Externa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43.png"/></Relationships>

</file>

<file path=ppt/slides/_rels/slide1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apple.com" TargetMode="External"/><Relationship Id="rId3" Type="http://schemas.openxmlformats.org/officeDocument/2006/relationships/hyperlink" Target="https://rstudio.github.io/shinythemes/" TargetMode="Externa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44.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shiny.rstudio.com/reference/shiny/1.1.0/plotOutput.html"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datashttps://gallery.shinyapps.io/premierLeague/ociety.com/kitamba-the-opportunity-project/" TargetMode="External"/><Relationship Id="rId3" Type="http://schemas.openxmlformats.org/officeDocument/2006/relationships/image" Target="../media/image13.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43.png"/></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ebsubudhi.shinyapps.io/DataGeneration/" TargetMode="External"/><Relationship Id="rId3" Type="http://schemas.openxmlformats.org/officeDocument/2006/relationships/image" Target="../media/image14.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hinyapps.io" TargetMode="Externa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5.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6.png"/><Relationship Id="rId3" Type="http://schemas.openxmlformats.org/officeDocument/2006/relationships/image" Target="../media/image47.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hyperlink" Target="https://shiny.rstudio.com/articles/understanding-reactivity.html" TargetMode="External"/><Relationship Id="rId4" Type="http://schemas.openxmlformats.org/officeDocument/2006/relationships/image" Target="../media/image1.jpeg"/><Relationship Id="rId5" Type="http://schemas.openxmlformats.org/officeDocument/2006/relationships/image" Target="../media/image25.png"/><Relationship Id="rId6" Type="http://schemas.openxmlformats.org/officeDocument/2006/relationships/image" Target="../media/image2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omaymas.shinyapps.io/Influence_Analysis/" TargetMode="External"/><Relationship Id="rId3" Type="http://schemas.openxmlformats.org/officeDocument/2006/relationships/image" Target="../media/image15.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shiny.rstudio.com/articles/understanding-reactivity.html" TargetMode="External"/><Relationship Id="rId3" Type="http://schemas.openxmlformats.org/officeDocument/2006/relationships/image" Target="../media/image1.jpeg"/><Relationship Id="rId4" Type="http://schemas.openxmlformats.org/officeDocument/2006/relationships/image" Target="../media/image25.png"/><Relationship Id="rId5" Type="http://schemas.openxmlformats.org/officeDocument/2006/relationships/image" Target="../media/image21.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14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daattali.com/shiny/lightsout/" TargetMode="External"/><Relationship Id="rId3" Type="http://schemas.openxmlformats.org/officeDocument/2006/relationships/image" Target="../media/image16.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49.pn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50.png"/></Relationships>

</file>

<file path=ppt/slides/_rels/slide15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5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video" Target="../media/media2.mov"/><Relationship Id="rId7" Type="http://schemas.microsoft.com/office/2007/relationships/media" Target="../media/media2.mov"/><Relationship Id="rId8" Type="http://schemas.openxmlformats.org/officeDocument/2006/relationships/image" Target="../media/image52.png"/><Relationship Id="rId9" Type="http://schemas.openxmlformats.org/officeDocument/2006/relationships/image" Target="../media/image1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6.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6.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32.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3.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4.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7.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6.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video" Target="../media/media2.mov"/><Relationship Id="rId4" Type="http://schemas.microsoft.com/office/2007/relationships/media" Target="../media/media2.mov"/><Relationship Id="rId5" Type="http://schemas.openxmlformats.org/officeDocument/2006/relationships/image" Target="../media/image37.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image" Target="../media/image12.png"/><Relationship Id="rId7" Type="http://schemas.openxmlformats.org/officeDocument/2006/relationships/image" Target="../media/image14.png"/><Relationship Id="rId8" Type="http://schemas.openxmlformats.org/officeDocument/2006/relationships/image" Target="../media/image23.png"/><Relationship Id="rId9" Type="http://schemas.openxmlformats.org/officeDocument/2006/relationships/image" Target="../media/image38.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R Shiny Workshop"/>
          <p:cNvSpPr txBox="1"/>
          <p:nvPr>
            <p:ph type="ctrTitle"/>
          </p:nvPr>
        </p:nvSpPr>
        <p:spPr>
          <a:prstGeom prst="rect">
            <a:avLst/>
          </a:prstGeom>
        </p:spPr>
        <p:txBody>
          <a:bodyPr/>
          <a:lstStyle>
            <a:lvl1pPr>
              <a:defRPr sz="20000"/>
            </a:lvl1pPr>
          </a:lstStyle>
          <a:p>
            <a:pPr/>
            <a:r>
              <a:t>R Shiny Workshop</a:t>
            </a:r>
          </a:p>
        </p:txBody>
      </p:sp>
      <p:sp>
        <p:nvSpPr>
          <p:cNvPr id="116" name="Christina Maimone"/>
          <p:cNvSpPr txBox="1"/>
          <p:nvPr>
            <p:ph type="subTitle" sz="quarter" idx="1"/>
          </p:nvPr>
        </p:nvSpPr>
        <p:spPr>
          <a:xfrm>
            <a:off x="600546" y="10513293"/>
            <a:ext cx="20828001" cy="1587501"/>
          </a:xfrm>
          <a:prstGeom prst="rect">
            <a:avLst/>
          </a:prstGeom>
        </p:spPr>
        <p:txBody>
          <a:bodyPr/>
          <a:lstStyle>
            <a:lvl1pPr algn="l">
              <a:defRPr>
                <a:solidFill>
                  <a:schemeClr val="accent6">
                    <a:satOff val="15424"/>
                    <a:lumOff val="17647"/>
                  </a:schemeClr>
                </a:solidFill>
              </a:defRPr>
            </a:lvl1pPr>
          </a:lstStyle>
          <a:p>
            <a:pPr/>
            <a:r>
              <a:t>Christina Maimone</a:t>
            </a:r>
          </a:p>
        </p:txBody>
      </p:sp>
      <p:sp>
        <p:nvSpPr>
          <p:cNvPr id="117" name="christina.maimone@northwestern.edu"/>
          <p:cNvSpPr txBox="1"/>
          <p:nvPr/>
        </p:nvSpPr>
        <p:spPr>
          <a:xfrm>
            <a:off x="679790" y="11687699"/>
            <a:ext cx="9320139" cy="82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200">
                <a:latin typeface="Open Sans Light"/>
                <a:ea typeface="Open Sans Light"/>
                <a:cs typeface="Open Sans Light"/>
                <a:sym typeface="Open Sans Light"/>
              </a:defRPr>
            </a:lvl1pPr>
          </a:lstStyle>
          <a:p>
            <a:pPr/>
            <a:r>
              <a:t>christina.maimone@northwestern.edu</a:t>
            </a:r>
          </a:p>
        </p:txBody>
      </p:sp>
      <p:pic>
        <p:nvPicPr>
          <p:cNvPr id="118" name="shiny.png" descr="shiny.png"/>
          <p:cNvPicPr>
            <a:picLocks noChangeAspect="1"/>
          </p:cNvPicPr>
          <p:nvPr/>
        </p:nvPicPr>
        <p:blipFill>
          <a:blip r:embed="rId2">
            <a:extLst/>
          </a:blip>
          <a:stretch>
            <a:fillRect/>
          </a:stretch>
        </p:blipFill>
        <p:spPr>
          <a:xfrm>
            <a:off x="19249570" y="8019143"/>
            <a:ext cx="4445001" cy="515225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Exploratory Data Analysis"/>
          <p:cNvSpPr txBox="1"/>
          <p:nvPr>
            <p:ph type="title"/>
          </p:nvPr>
        </p:nvSpPr>
        <p:spPr>
          <a:prstGeom prst="rect">
            <a:avLst/>
          </a:prstGeom>
        </p:spPr>
        <p:txBody>
          <a:bodyPr/>
          <a:lstStyle>
            <a:lvl1pPr defTabSz="742950">
              <a:defRPr sz="12600"/>
            </a:lvl1pPr>
          </a:lstStyle>
          <a:p>
            <a:pPr/>
            <a:r>
              <a:t>Exploratory Data Analysis</a:t>
            </a:r>
          </a:p>
        </p:txBody>
      </p:sp>
      <p:pic>
        <p:nvPicPr>
          <p:cNvPr id="141" name="Image" descr="Image"/>
          <p:cNvPicPr>
            <a:picLocks noChangeAspect="1"/>
          </p:cNvPicPr>
          <p:nvPr/>
        </p:nvPicPr>
        <p:blipFill>
          <a:blip r:embed="rId2">
            <a:extLst/>
          </a:blip>
          <a:stretch>
            <a:fillRect/>
          </a:stretch>
        </p:blipFill>
        <p:spPr>
          <a:xfrm>
            <a:off x="12199498" y="3564752"/>
            <a:ext cx="11557001" cy="8382001"/>
          </a:xfrm>
          <a:prstGeom prst="rect">
            <a:avLst/>
          </a:prstGeom>
          <a:ln w="12700">
            <a:miter lim="400000"/>
          </a:ln>
          <a:effectLst>
            <a:outerShdw sx="100000" sy="100000" kx="0" ky="0" algn="b" rotWithShape="0" blurRad="431800" dist="25400" dir="5400000">
              <a:srgbClr val="000000">
                <a:alpha val="50000"/>
              </a:srgbClr>
            </a:outerShdw>
          </a:effectLst>
        </p:spPr>
      </p:pic>
      <p:pic>
        <p:nvPicPr>
          <p:cNvPr id="142" name="plot2.png" descr="plot2.png"/>
          <p:cNvPicPr>
            <a:picLocks noChangeAspect="1"/>
          </p:cNvPicPr>
          <p:nvPr/>
        </p:nvPicPr>
        <p:blipFill>
          <a:blip r:embed="rId3">
            <a:extLst/>
          </a:blip>
          <a:stretch>
            <a:fillRect/>
          </a:stretch>
        </p:blipFill>
        <p:spPr>
          <a:xfrm>
            <a:off x="3518606" y="6168252"/>
            <a:ext cx="3175001" cy="3175001"/>
          </a:xfrm>
          <a:prstGeom prst="rect">
            <a:avLst/>
          </a:prstGeom>
          <a:ln w="12700">
            <a:miter lim="400000"/>
          </a:ln>
        </p:spPr>
      </p:pic>
      <p:pic>
        <p:nvPicPr>
          <p:cNvPr id="143" name="plot3.png" descr="plot3.png"/>
          <p:cNvPicPr>
            <a:picLocks noChangeAspect="1"/>
          </p:cNvPicPr>
          <p:nvPr/>
        </p:nvPicPr>
        <p:blipFill>
          <a:blip r:embed="rId4">
            <a:extLst/>
          </a:blip>
          <a:stretch>
            <a:fillRect/>
          </a:stretch>
        </p:blipFill>
        <p:spPr>
          <a:xfrm>
            <a:off x="6840218" y="9223834"/>
            <a:ext cx="3175001" cy="3175001"/>
          </a:xfrm>
          <a:prstGeom prst="rect">
            <a:avLst/>
          </a:prstGeom>
          <a:ln w="12700">
            <a:miter lim="400000"/>
          </a:ln>
        </p:spPr>
      </p:pic>
      <p:pic>
        <p:nvPicPr>
          <p:cNvPr id="144" name="plot4.png" descr="plot4.png"/>
          <p:cNvPicPr>
            <a:picLocks noChangeAspect="1"/>
          </p:cNvPicPr>
          <p:nvPr/>
        </p:nvPicPr>
        <p:blipFill>
          <a:blip r:embed="rId5">
            <a:extLst/>
          </a:blip>
          <a:stretch>
            <a:fillRect/>
          </a:stretch>
        </p:blipFill>
        <p:spPr>
          <a:xfrm>
            <a:off x="196994" y="3149689"/>
            <a:ext cx="3175001" cy="3175001"/>
          </a:xfrm>
          <a:prstGeom prst="rect">
            <a:avLst/>
          </a:prstGeom>
          <a:ln w="12700">
            <a:miter lim="400000"/>
          </a:ln>
        </p:spPr>
      </p:pic>
      <p:pic>
        <p:nvPicPr>
          <p:cNvPr id="145" name="plot5.png" descr="plot5.png"/>
          <p:cNvPicPr>
            <a:picLocks noChangeAspect="1"/>
          </p:cNvPicPr>
          <p:nvPr/>
        </p:nvPicPr>
        <p:blipFill>
          <a:blip r:embed="rId6">
            <a:extLst/>
          </a:blip>
          <a:stretch>
            <a:fillRect/>
          </a:stretch>
        </p:blipFill>
        <p:spPr>
          <a:xfrm>
            <a:off x="196994" y="6168252"/>
            <a:ext cx="3175001" cy="3175001"/>
          </a:xfrm>
          <a:prstGeom prst="rect">
            <a:avLst/>
          </a:prstGeom>
          <a:ln w="12700">
            <a:miter lim="400000"/>
          </a:ln>
        </p:spPr>
      </p:pic>
      <p:pic>
        <p:nvPicPr>
          <p:cNvPr id="146" name="plot6.png" descr="plot6.png"/>
          <p:cNvPicPr>
            <a:picLocks noChangeAspect="1"/>
          </p:cNvPicPr>
          <p:nvPr/>
        </p:nvPicPr>
        <p:blipFill>
          <a:blip r:embed="rId7">
            <a:extLst/>
          </a:blip>
          <a:stretch>
            <a:fillRect/>
          </a:stretch>
        </p:blipFill>
        <p:spPr>
          <a:xfrm>
            <a:off x="196994" y="9223834"/>
            <a:ext cx="3175001" cy="3175001"/>
          </a:xfrm>
          <a:prstGeom prst="rect">
            <a:avLst/>
          </a:prstGeom>
          <a:ln w="12700">
            <a:miter lim="400000"/>
          </a:ln>
        </p:spPr>
      </p:pic>
      <p:pic>
        <p:nvPicPr>
          <p:cNvPr id="147" name="plot7.png" descr="plot7.png"/>
          <p:cNvPicPr>
            <a:picLocks noChangeAspect="1"/>
          </p:cNvPicPr>
          <p:nvPr/>
        </p:nvPicPr>
        <p:blipFill>
          <a:blip r:embed="rId8">
            <a:extLst/>
          </a:blip>
          <a:stretch>
            <a:fillRect/>
          </a:stretch>
        </p:blipFill>
        <p:spPr>
          <a:xfrm>
            <a:off x="3518606" y="3161954"/>
            <a:ext cx="3175001" cy="3175001"/>
          </a:xfrm>
          <a:prstGeom prst="rect">
            <a:avLst/>
          </a:prstGeom>
          <a:ln w="12700">
            <a:miter lim="400000"/>
          </a:ln>
        </p:spPr>
      </p:pic>
      <p:pic>
        <p:nvPicPr>
          <p:cNvPr id="148" name="plot8.png" descr="plot8.png"/>
          <p:cNvPicPr>
            <a:picLocks noChangeAspect="1"/>
          </p:cNvPicPr>
          <p:nvPr/>
        </p:nvPicPr>
        <p:blipFill>
          <a:blip r:embed="rId9">
            <a:extLst/>
          </a:blip>
          <a:stretch>
            <a:fillRect/>
          </a:stretch>
        </p:blipFill>
        <p:spPr>
          <a:xfrm>
            <a:off x="3518606" y="9223834"/>
            <a:ext cx="3175001" cy="3175001"/>
          </a:xfrm>
          <a:prstGeom prst="rect">
            <a:avLst/>
          </a:prstGeom>
          <a:ln w="12700">
            <a:miter lim="400000"/>
          </a:ln>
        </p:spPr>
      </p:pic>
      <p:pic>
        <p:nvPicPr>
          <p:cNvPr id="149" name="plot9.png" descr="plot9.png"/>
          <p:cNvPicPr>
            <a:picLocks noChangeAspect="1"/>
          </p:cNvPicPr>
          <p:nvPr/>
        </p:nvPicPr>
        <p:blipFill>
          <a:blip r:embed="rId10">
            <a:extLst/>
          </a:blip>
          <a:stretch>
            <a:fillRect/>
          </a:stretch>
        </p:blipFill>
        <p:spPr>
          <a:xfrm>
            <a:off x="6840218" y="6168252"/>
            <a:ext cx="3175001" cy="3175001"/>
          </a:xfrm>
          <a:prstGeom prst="rect">
            <a:avLst/>
          </a:prstGeom>
          <a:ln w="12700">
            <a:miter lim="400000"/>
          </a:ln>
        </p:spPr>
      </p:pic>
      <p:pic>
        <p:nvPicPr>
          <p:cNvPr id="150" name="plot10.png" descr="plot10.png"/>
          <p:cNvPicPr>
            <a:picLocks noChangeAspect="1"/>
          </p:cNvPicPr>
          <p:nvPr/>
        </p:nvPicPr>
        <p:blipFill>
          <a:blip r:embed="rId11">
            <a:extLst/>
          </a:blip>
          <a:stretch>
            <a:fillRect/>
          </a:stretch>
        </p:blipFill>
        <p:spPr>
          <a:xfrm>
            <a:off x="6840218" y="3161954"/>
            <a:ext cx="3175001" cy="3175001"/>
          </a:xfrm>
          <a:prstGeom prst="rect">
            <a:avLst/>
          </a:prstGeom>
          <a:ln w="12700">
            <a:miter lim="400000"/>
          </a:ln>
        </p:spPr>
      </p:pic>
      <p:sp>
        <p:nvSpPr>
          <p:cNvPr id="151" name="Arrow"/>
          <p:cNvSpPr/>
          <p:nvPr/>
        </p:nvSpPr>
        <p:spPr>
          <a:xfrm>
            <a:off x="10469183" y="7120752"/>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615"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latin typeface="+mn-lt"/>
                <a:ea typeface="+mn-ea"/>
                <a:cs typeface="+mn-cs"/>
                <a:sym typeface="Open Sans Condensed Bold"/>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616" name="Triangle"/>
          <p:cNvSpPr/>
          <p:nvPr/>
        </p:nvSpPr>
        <p:spPr>
          <a:xfrm rot="13501725">
            <a:off x="1957359" y="7273192"/>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8" name="Image" descr="Image"/>
          <p:cNvPicPr>
            <a:picLocks noChangeAspect="1"/>
          </p:cNvPicPr>
          <p:nvPr/>
        </p:nvPicPr>
        <p:blipFill>
          <a:blip r:embed="rId2">
            <a:extLst/>
          </a:blip>
          <a:stretch>
            <a:fillRect/>
          </a:stretch>
        </p:blipFill>
        <p:spPr>
          <a:xfrm>
            <a:off x="3127009" y="979031"/>
            <a:ext cx="18129982" cy="11757938"/>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0" name="Image" descr="Image"/>
          <p:cNvPicPr>
            <a:picLocks noChangeAspect="1"/>
          </p:cNvPicPr>
          <p:nvPr/>
        </p:nvPicPr>
        <p:blipFill>
          <a:blip r:embed="rId2">
            <a:extLst/>
          </a:blip>
          <a:stretch>
            <a:fillRect/>
          </a:stretch>
        </p:blipFill>
        <p:spPr>
          <a:xfrm>
            <a:off x="3120851" y="1034662"/>
            <a:ext cx="18142298" cy="11646676"/>
          </a:xfrm>
          <a:prstGeom prst="rect">
            <a:avLst/>
          </a:prstGeom>
          <a:ln w="12700">
            <a:miter lim="400000"/>
          </a:ln>
          <a:effectLst>
            <a:outerShdw sx="100000" sy="100000" kx="0" ky="0" algn="b" rotWithShape="0" blurRad="431800" dist="25400" dir="5400000">
              <a:srgbClr val="000000">
                <a:alpha val="50000"/>
              </a:srgbClr>
            </a:outerShdw>
          </a:effectLst>
        </p:spPr>
      </p:pic>
      <p:sp>
        <p:nvSpPr>
          <p:cNvPr id="621" name="Arrow"/>
          <p:cNvSpPr/>
          <p:nvPr/>
        </p:nvSpPr>
        <p:spPr>
          <a:xfrm>
            <a:off x="7312361" y="9299044"/>
            <a:ext cx="1942973" cy="824007"/>
          </a:xfrm>
          <a:prstGeom prst="rightArrow">
            <a:avLst>
              <a:gd name="adj1" fmla="val 32000"/>
              <a:gd name="adj2" fmla="val 86414"/>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22" name="Line"/>
          <p:cNvSpPr/>
          <p:nvPr/>
        </p:nvSpPr>
        <p:spPr>
          <a:xfrm>
            <a:off x="3392981" y="10263445"/>
            <a:ext cx="17598037" cy="14920"/>
          </a:xfrm>
          <a:prstGeom prst="line">
            <a:avLst/>
          </a:prstGeom>
          <a:ln w="25400">
            <a:solidFill>
              <a:srgbClr val="53585F"/>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23" name="Arrow"/>
          <p:cNvSpPr/>
          <p:nvPr/>
        </p:nvSpPr>
        <p:spPr>
          <a:xfrm>
            <a:off x="909688" y="9451664"/>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 name="Tags"/>
          <p:cNvSpPr txBox="1"/>
          <p:nvPr>
            <p:ph type="title"/>
          </p:nvPr>
        </p:nvSpPr>
        <p:spPr>
          <a:prstGeom prst="rect">
            <a:avLst/>
          </a:prstGeom>
        </p:spPr>
        <p:txBody>
          <a:bodyPr/>
          <a:lstStyle>
            <a:lvl1pPr defTabSz="742950">
              <a:defRPr sz="12600"/>
            </a:lvl1pPr>
          </a:lstStyle>
          <a:p>
            <a:pPr/>
            <a:r>
              <a:t>Tags</a:t>
            </a:r>
          </a:p>
        </p:txBody>
      </p:sp>
      <p:sp>
        <p:nvSpPr>
          <p:cNvPr id="626" name="Add static content…"/>
          <p:cNvSpPr txBox="1"/>
          <p:nvPr>
            <p:ph type="body" idx="1"/>
          </p:nvPr>
        </p:nvSpPr>
        <p:spPr>
          <a:prstGeom prst="rect">
            <a:avLst/>
          </a:prstGeom>
        </p:spPr>
        <p:txBody>
          <a:bodyPr/>
          <a:lstStyle/>
          <a:p>
            <a:pPr marL="590550" indent="-590550" defTabSz="511809">
              <a:spcBef>
                <a:spcPts val="300"/>
              </a:spcBef>
              <a:defRPr sz="6882"/>
            </a:pPr>
            <a:r>
              <a:t>Add static content</a:t>
            </a:r>
          </a:p>
          <a:p>
            <a:pPr marL="590550" indent="-590550" defTabSz="511809">
              <a:spcBef>
                <a:spcPts val="300"/>
              </a:spcBef>
              <a:defRPr sz="6882"/>
            </a:pPr>
            <a:r>
              <a:t>Wrap tags around textOutput(), htmlOutput()</a:t>
            </a:r>
          </a:p>
          <a:p>
            <a:pPr marL="590550" indent="-590550" defTabSz="511809">
              <a:spcBef>
                <a:spcPts val="300"/>
              </a:spcBef>
              <a:defRPr sz="6882"/>
            </a:pPr>
            <a:r>
              <a:t>Named for, and translated into, HTML tags</a:t>
            </a:r>
          </a:p>
          <a:p>
            <a:pPr marL="590550" indent="-590550" defTabSz="511809">
              <a:spcBef>
                <a:spcPts val="300"/>
              </a:spcBef>
              <a:defRPr sz="6882"/>
            </a:pPr>
            <a:r>
              <a:t>Can be nested</a:t>
            </a:r>
          </a:p>
          <a:p>
            <a:pPr marL="590550" indent="-590550" defTabSz="511809">
              <a:spcBef>
                <a:spcPts val="300"/>
              </a:spcBef>
              <a:defRPr sz="6882"/>
            </a:pPr>
            <a:r>
              <a:t>tags$____</a:t>
            </a:r>
          </a:p>
          <a:p>
            <a:pPr marL="590550" indent="-590550" defTabSz="511809">
              <a:spcBef>
                <a:spcPts val="300"/>
              </a:spcBef>
              <a:defRPr sz="6882"/>
            </a:pPr>
            <a:r>
              <a:t>Common tags don't need </a:t>
            </a:r>
            <a:r>
              <a:rPr>
                <a:latin typeface="Monaco"/>
                <a:ea typeface="Monaco"/>
                <a:cs typeface="Monaco"/>
                <a:sym typeface="Monaco"/>
              </a:rPr>
              <a:t>tags$</a:t>
            </a:r>
            <a:r>
              <a:t>: p(), br(), h1(), etc.</a:t>
            </a:r>
          </a:p>
          <a:p>
            <a:pPr marL="590550" indent="-590550" defTabSz="511809">
              <a:spcBef>
                <a:spcPts val="300"/>
              </a:spcBef>
              <a:defRPr sz="6882"/>
            </a:pPr>
            <a:r>
              <a:t>Write your own HTML with HTML()</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8" name="Image" descr="Image"/>
          <p:cNvPicPr>
            <a:picLocks noChangeAspect="1"/>
          </p:cNvPicPr>
          <p:nvPr/>
        </p:nvPicPr>
        <p:blipFill>
          <a:blip r:embed="rId2">
            <a:extLst/>
          </a:blip>
          <a:stretch>
            <a:fillRect/>
          </a:stretch>
        </p:blipFill>
        <p:spPr>
          <a:xfrm>
            <a:off x="4620566" y="435323"/>
            <a:ext cx="16600150" cy="12845354"/>
          </a:xfrm>
          <a:prstGeom prst="rect">
            <a:avLst/>
          </a:prstGeom>
          <a:ln w="12700">
            <a:miter lim="400000"/>
          </a:ln>
          <a:effectLst>
            <a:outerShdw sx="100000" sy="100000" kx="0" ky="0" algn="b" rotWithShape="0" blurRad="431800" dist="25400" dir="5400000">
              <a:srgbClr val="000000">
                <a:alpha val="50000"/>
              </a:srgbClr>
            </a:outerShdw>
          </a:effectLst>
        </p:spPr>
      </p:pic>
      <p:sp>
        <p:nvSpPr>
          <p:cNvPr id="629" name="Rectangle"/>
          <p:cNvSpPr/>
          <p:nvPr/>
        </p:nvSpPr>
        <p:spPr>
          <a:xfrm>
            <a:off x="12886859" y="792926"/>
            <a:ext cx="4206912" cy="12130148"/>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1" name="ui &lt;- fluidPage(…"/>
          <p:cNvSpPr txBox="1"/>
          <p:nvPr>
            <p:ph type="body" idx="13"/>
          </p:nvPr>
        </p:nvSpPr>
        <p:spPr>
          <a:xfrm>
            <a:off x="1167411" y="3086933"/>
            <a:ext cx="22049177" cy="9697015"/>
          </a:xfrm>
          <a:prstGeom prst="rect">
            <a:avLst/>
          </a:prstGeom>
          <a:extLst>
            <a:ext uri="{C572A759-6A51-4108-AA02-DFA0A04FC94B}">
              <ma14:wrappingTextBoxFlag xmlns:ma14="http://schemas.microsoft.com/office/mac/drawingml/2011/main" val="1"/>
            </a:ext>
          </a:extLst>
        </p:spPr>
        <p:txBody>
          <a:bodyPr anchor="t"/>
          <a:lstStyle/>
          <a:p>
            <a:pPr algn="l">
              <a:lnSpc>
                <a:spcPct val="120000"/>
              </a:lnSpc>
              <a:defRPr sz="4900">
                <a:solidFill>
                  <a:srgbClr val="000000"/>
                </a:solidFill>
                <a:latin typeface="Monaco"/>
                <a:ea typeface="Monaco"/>
                <a:cs typeface="Monaco"/>
                <a:sym typeface="Monaco"/>
              </a:defRPr>
            </a:pPr>
            <a:r>
              <a:t>ui &lt;- fluidPage(</a:t>
            </a:r>
          </a:p>
          <a:p>
            <a:pPr algn="l">
              <a:lnSpc>
                <a:spcPct val="120000"/>
              </a:lnSpc>
              <a:defRPr sz="4900">
                <a:solidFill>
                  <a:srgbClr val="000000"/>
                </a:solidFill>
                <a:latin typeface="Monaco"/>
                <a:ea typeface="Monaco"/>
                <a:cs typeface="Monaco"/>
                <a:sym typeface="Monaco"/>
              </a:defRPr>
            </a:pPr>
            <a:r>
              <a:t>  p("This is a sentence with", strong("bold text"), </a:t>
            </a:r>
          </a:p>
          <a:p>
            <a:pPr algn="l">
              <a:lnSpc>
                <a:spcPct val="120000"/>
              </a:lnSpc>
              <a:defRPr sz="4900">
                <a:solidFill>
                  <a:srgbClr val="000000"/>
                </a:solidFill>
                <a:latin typeface="Monaco"/>
                <a:ea typeface="Monaco"/>
                <a:cs typeface="Monaco"/>
                <a:sym typeface="Monaco"/>
              </a:defRPr>
            </a:pPr>
            <a:r>
              <a:t>    "and", a("a link", href="</a:t>
            </a:r>
            <a:r>
              <a:rPr u="sng">
                <a:hlinkClick r:id="rId2" invalidUrl="" action="" tgtFrame="" tooltip="" history="1" highlightClick="0" endSnd="0"/>
              </a:rPr>
              <a:t>http://www.google.com</a:t>
            </a:r>
            <a:r>
              <a:t>")</a:t>
            </a:r>
          </a:p>
          <a:p>
            <a:pPr algn="l">
              <a:lnSpc>
                <a:spcPct val="120000"/>
              </a:lnSpc>
              <a:defRPr sz="4900">
                <a:solidFill>
                  <a:srgbClr val="000000"/>
                </a:solidFill>
                <a:latin typeface="Monaco"/>
                <a:ea typeface="Monaco"/>
                <a:cs typeface="Monaco"/>
                <a:sym typeface="Monaco"/>
              </a:defRPr>
            </a:pPr>
            <a:r>
              <a:t>  ),</a:t>
            </a:r>
          </a:p>
          <a:p>
            <a:pPr algn="l">
              <a:lnSpc>
                <a:spcPct val="120000"/>
              </a:lnSpc>
              <a:defRPr sz="4900">
                <a:solidFill>
                  <a:srgbClr val="000000"/>
                </a:solidFill>
                <a:latin typeface="Monaco"/>
                <a:ea typeface="Monaco"/>
                <a:cs typeface="Monaco"/>
                <a:sym typeface="Monaco"/>
              </a:defRPr>
            </a:pPr>
            <a:r>
              <a:t>  hr(),</a:t>
            </a:r>
          </a:p>
          <a:p>
            <a:pPr algn="l">
              <a:lnSpc>
                <a:spcPct val="120000"/>
              </a:lnSpc>
              <a:defRPr sz="4900">
                <a:solidFill>
                  <a:srgbClr val="000000"/>
                </a:solidFill>
                <a:latin typeface="Monaco"/>
                <a:ea typeface="Monaco"/>
                <a:cs typeface="Monaco"/>
                <a:sym typeface="Monaco"/>
              </a:defRPr>
            </a:pPr>
            <a:r>
              <a:t>  h1("Header 1"),</a:t>
            </a:r>
          </a:p>
          <a:p>
            <a:pPr algn="l">
              <a:lnSpc>
                <a:spcPct val="120000"/>
              </a:lnSpc>
              <a:defRPr sz="4900">
                <a:solidFill>
                  <a:srgbClr val="000000"/>
                </a:solidFill>
                <a:latin typeface="Monaco"/>
                <a:ea typeface="Monaco"/>
                <a:cs typeface="Monaco"/>
                <a:sym typeface="Monaco"/>
              </a:defRPr>
            </a:pPr>
            <a:r>
              <a:t>  h2("Header 2"),</a:t>
            </a:r>
          </a:p>
          <a:p>
            <a:pPr algn="l">
              <a:lnSpc>
                <a:spcPct val="120000"/>
              </a:lnSpc>
              <a:defRPr sz="4900">
                <a:solidFill>
                  <a:srgbClr val="000000"/>
                </a:solidFill>
                <a:latin typeface="Monaco"/>
                <a:ea typeface="Monaco"/>
                <a:cs typeface="Monaco"/>
                <a:sym typeface="Monaco"/>
              </a:defRPr>
            </a:pPr>
            <a:r>
              <a:t>  tags$ul(tags$li("item 1"), </a:t>
            </a:r>
          </a:p>
          <a:p>
            <a:pPr algn="l">
              <a:lnSpc>
                <a:spcPct val="120000"/>
              </a:lnSpc>
              <a:defRPr sz="4900">
                <a:solidFill>
                  <a:srgbClr val="000000"/>
                </a:solidFill>
                <a:latin typeface="Monaco"/>
                <a:ea typeface="Monaco"/>
                <a:cs typeface="Monaco"/>
                <a:sym typeface="Monaco"/>
              </a:defRPr>
            </a:pPr>
            <a:r>
              <a:t>          tags$li("item 2"))</a:t>
            </a:r>
          </a:p>
          <a:p>
            <a:pPr algn="l">
              <a:lnSpc>
                <a:spcPct val="120000"/>
              </a:lnSpc>
              <a:defRPr sz="4900">
                <a:solidFill>
                  <a:srgbClr val="000000"/>
                </a:solidFill>
                <a:latin typeface="Monaco"/>
                <a:ea typeface="Monaco"/>
                <a:cs typeface="Monaco"/>
                <a:sym typeface="Monaco"/>
              </a:defRPr>
            </a:pPr>
            <a:r>
              <a:t>)</a:t>
            </a:r>
          </a:p>
        </p:txBody>
      </p:sp>
      <p:sp>
        <p:nvSpPr>
          <p:cNvPr id="632" name="Tag Examples"/>
          <p:cNvSpPr txBox="1"/>
          <p:nvPr>
            <p:ph type="body" idx="14"/>
          </p:nvPr>
        </p:nvSpPr>
        <p:spPr>
          <a:prstGeom prst="rect">
            <a:avLst/>
          </a:prstGeom>
        </p:spPr>
        <p:txBody>
          <a:bodyPr/>
          <a:lstStyle/>
          <a:p>
            <a:pPr/>
            <a:r>
              <a:t>Tag Examples</a:t>
            </a:r>
          </a:p>
        </p:txBody>
      </p:sp>
      <p:pic>
        <p:nvPicPr>
          <p:cNvPr id="633" name="Image" descr="Image"/>
          <p:cNvPicPr>
            <a:picLocks noChangeAspect="1"/>
          </p:cNvPicPr>
          <p:nvPr/>
        </p:nvPicPr>
        <p:blipFill>
          <a:blip r:embed="rId3">
            <a:extLst/>
          </a:blip>
          <a:stretch>
            <a:fillRect/>
          </a:stretch>
        </p:blipFill>
        <p:spPr>
          <a:xfrm>
            <a:off x="12329226" y="6680642"/>
            <a:ext cx="11640658" cy="6572827"/>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ui &lt;- fluidPage(…"/>
          <p:cNvSpPr txBox="1"/>
          <p:nvPr>
            <p:ph type="body" idx="13"/>
          </p:nvPr>
        </p:nvSpPr>
        <p:spPr>
          <a:xfrm>
            <a:off x="733199" y="877409"/>
            <a:ext cx="22049177" cy="11961181"/>
          </a:xfrm>
          <a:prstGeom prst="rect">
            <a:avLst/>
          </a:prstGeom>
          <a:extLst>
            <a:ext uri="{C572A759-6A51-4108-AA02-DFA0A04FC94B}">
              <ma14:wrappingTextBoxFlag xmlns:ma14="http://schemas.microsoft.com/office/mac/drawingml/2011/main" val="1"/>
            </a:ext>
          </a:extLst>
        </p:spPr>
        <p:txBody>
          <a:bodyPr/>
          <a:lstStyle/>
          <a:p>
            <a:pPr algn="l">
              <a:defRPr sz="5000">
                <a:solidFill>
                  <a:srgbClr val="000000"/>
                </a:solidFill>
                <a:latin typeface="Monaco"/>
                <a:ea typeface="Monaco"/>
                <a:cs typeface="Monaco"/>
                <a:sym typeface="Monaco"/>
              </a:defRPr>
            </a:pPr>
            <a:r>
              <a:t>ui &lt;- fluidPage(</a:t>
            </a:r>
          </a:p>
          <a:p>
            <a:pPr algn="l">
              <a:defRPr sz="5000">
                <a:solidFill>
                  <a:srgbClr val="000000"/>
                </a:solidFill>
                <a:latin typeface="Monaco"/>
                <a:ea typeface="Monaco"/>
                <a:cs typeface="Monaco"/>
                <a:sym typeface="Monaco"/>
              </a:defRPr>
            </a:pPr>
            <a:r>
              <a:t>   titlePanel("Old Faithful Geyser Data"),</a:t>
            </a:r>
          </a:p>
          <a:p>
            <a:pPr algn="l">
              <a:defRPr sz="5000">
                <a:solidFill>
                  <a:srgbClr val="000000"/>
                </a:solidFill>
                <a:latin typeface="Monaco"/>
                <a:ea typeface="Monaco"/>
                <a:cs typeface="Monaco"/>
                <a:sym typeface="Monaco"/>
              </a:defRPr>
            </a:pPr>
            <a:r>
              <a:t>   </a:t>
            </a:r>
            <a:r>
              <a:t>h3(em("Built-in Data")),</a:t>
            </a:r>
          </a:p>
          <a:p>
            <a:pPr algn="l">
              <a:defRPr sz="5000">
                <a:solidFill>
                  <a:srgbClr val="000000"/>
                </a:solidFill>
                <a:latin typeface="Monaco"/>
                <a:ea typeface="Monaco"/>
                <a:cs typeface="Monaco"/>
                <a:sym typeface="Monaco"/>
              </a:defRPr>
            </a:pPr>
            <a:r>
              <a:t>   sidebarLayout(</a:t>
            </a:r>
          </a:p>
          <a:p>
            <a:pPr algn="l">
              <a:defRPr sz="5000">
                <a:solidFill>
                  <a:srgbClr val="000000"/>
                </a:solidFill>
                <a:latin typeface="Monaco"/>
                <a:ea typeface="Monaco"/>
                <a:cs typeface="Monaco"/>
                <a:sym typeface="Monaco"/>
              </a:defRPr>
            </a:pPr>
            <a:r>
              <a:t>      sidebarPanel(</a:t>
            </a:r>
          </a:p>
          <a:p>
            <a:pPr algn="l">
              <a:defRPr sz="5000">
                <a:solidFill>
                  <a:srgbClr val="000000"/>
                </a:solidFill>
                <a:latin typeface="Monaco"/>
                <a:ea typeface="Monaco"/>
                <a:cs typeface="Monaco"/>
                <a:sym typeface="Monaco"/>
              </a:defRPr>
            </a:pPr>
            <a:r>
              <a:t>         sliderInput("bins", "Number of bins:",</a:t>
            </a:r>
          </a:p>
          <a:p>
            <a:pPr algn="l">
              <a:defRPr sz="5000">
                <a:solidFill>
                  <a:srgbClr val="000000"/>
                </a:solidFill>
                <a:latin typeface="Monaco"/>
                <a:ea typeface="Monaco"/>
                <a:cs typeface="Monaco"/>
                <a:sym typeface="Monaco"/>
              </a:defRPr>
            </a:pPr>
            <a:r>
              <a:t>                     min = 1, max = 50, value = 30)</a:t>
            </a:r>
          </a:p>
          <a:p>
            <a:pPr algn="l">
              <a:defRPr sz="5000">
                <a:solidFill>
                  <a:srgbClr val="000000"/>
                </a:solidFill>
                <a:latin typeface="Monaco"/>
                <a:ea typeface="Monaco"/>
                <a:cs typeface="Monaco"/>
                <a:sym typeface="Monaco"/>
              </a:defRPr>
            </a:pPr>
            <a:r>
              <a:t>      ),</a:t>
            </a:r>
          </a:p>
          <a:p>
            <a:pPr algn="l">
              <a:defRPr sz="5000">
                <a:solidFill>
                  <a:srgbClr val="000000"/>
                </a:solidFill>
                <a:latin typeface="Monaco"/>
                <a:ea typeface="Monaco"/>
                <a:cs typeface="Monaco"/>
                <a:sym typeface="Monaco"/>
              </a:defRPr>
            </a:pPr>
            <a:r>
              <a:t>      mainPanel(</a:t>
            </a:r>
          </a:p>
          <a:p>
            <a:pPr algn="l">
              <a:defRPr sz="5000">
                <a:solidFill>
                  <a:srgbClr val="000000"/>
                </a:solidFill>
                <a:latin typeface="Monaco"/>
                <a:ea typeface="Monaco"/>
                <a:cs typeface="Monaco"/>
                <a:sym typeface="Monaco"/>
              </a:defRPr>
            </a:pPr>
            <a:r>
              <a:t>        plotOutput("distPlot"),</a:t>
            </a:r>
          </a:p>
          <a:p>
            <a:pPr algn="l">
              <a:defRPr sz="5000">
                <a:solidFill>
                  <a:srgbClr val="000000"/>
                </a:solidFill>
                <a:latin typeface="Monaco"/>
                <a:ea typeface="Monaco"/>
                <a:cs typeface="Monaco"/>
                <a:sym typeface="Monaco"/>
              </a:defRPr>
            </a:pPr>
            <a:r>
              <a:t>        </a:t>
            </a:r>
            <a:r>
              <a:t>tags$caption("Here is my plot caption")</a:t>
            </a:r>
          </a:p>
          <a:p>
            <a:pPr algn="l">
              <a:defRPr sz="5000">
                <a:solidFill>
                  <a:srgbClr val="000000"/>
                </a:solidFill>
                <a:latin typeface="Monaco"/>
                <a:ea typeface="Monaco"/>
                <a:cs typeface="Monaco"/>
                <a:sym typeface="Monaco"/>
              </a:defRPr>
            </a:pPr>
            <a:r>
              <a:t>      )</a:t>
            </a:r>
          </a:p>
          <a:p>
            <a:pPr algn="l">
              <a:defRPr sz="5000">
                <a:solidFill>
                  <a:srgbClr val="000000"/>
                </a:solidFill>
                <a:latin typeface="Monaco"/>
                <a:ea typeface="Monaco"/>
                <a:cs typeface="Monaco"/>
                <a:sym typeface="Monaco"/>
              </a:defRPr>
            </a:pPr>
            <a:r>
              <a:t>   )</a:t>
            </a:r>
          </a:p>
          <a:p>
            <a:pPr algn="l">
              <a:defRPr sz="50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37" name="Image" descr="Image"/>
          <p:cNvPicPr>
            <a:picLocks noChangeAspect="1"/>
          </p:cNvPicPr>
          <p:nvPr/>
        </p:nvPicPr>
        <p:blipFill>
          <a:blip r:embed="rId2">
            <a:extLst/>
          </a:blip>
          <a:stretch>
            <a:fillRect/>
          </a:stretch>
        </p:blipFill>
        <p:spPr>
          <a:xfrm>
            <a:off x="3270554" y="1417381"/>
            <a:ext cx="17842892" cy="10881238"/>
          </a:xfrm>
          <a:prstGeom prst="rect">
            <a:avLst/>
          </a:prstGeom>
          <a:ln w="12700">
            <a:miter lim="400000"/>
          </a:ln>
          <a:effectLst>
            <a:outerShdw sx="100000" sy="100000" kx="0" ky="0" algn="b" rotWithShape="0" blurRad="431800" dist="25400" dir="5400000">
              <a:srgbClr val="000000">
                <a:alpha val="50000"/>
              </a:srgbClr>
            </a:outerShdw>
          </a:effectLst>
        </p:spPr>
      </p:pic>
      <p:sp>
        <p:nvSpPr>
          <p:cNvPr id="638" name="Rectangle"/>
          <p:cNvSpPr/>
          <p:nvPr/>
        </p:nvSpPr>
        <p:spPr>
          <a:xfrm>
            <a:off x="9564022" y="11202960"/>
            <a:ext cx="3273144" cy="653304"/>
          </a:xfrm>
          <a:prstGeom prst="rect">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39" name="Rectangle"/>
          <p:cNvSpPr/>
          <p:nvPr/>
        </p:nvSpPr>
        <p:spPr>
          <a:xfrm>
            <a:off x="3458798" y="2722341"/>
            <a:ext cx="2969535" cy="653303"/>
          </a:xfrm>
          <a:prstGeom prst="rect">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1" name="Exercise 2E"/>
          <p:cNvSpPr txBox="1"/>
          <p:nvPr>
            <p:ph type="title"/>
          </p:nvPr>
        </p:nvSpPr>
        <p:spPr>
          <a:prstGeom prst="rect">
            <a:avLst/>
          </a:prstGeom>
        </p:spPr>
        <p:txBody>
          <a:bodyPr/>
          <a:lstStyle/>
          <a:p>
            <a:pPr/>
            <a:r>
              <a:t>Exercise 2E</a:t>
            </a:r>
          </a:p>
        </p:txBody>
      </p:sp>
      <p:pic>
        <p:nvPicPr>
          <p:cNvPr id="642" name="Image" descr="Image"/>
          <p:cNvPicPr>
            <a:picLocks noChangeAspect="1"/>
          </p:cNvPicPr>
          <p:nvPr/>
        </p:nvPicPr>
        <p:blipFill>
          <a:blip r:embed="rId2">
            <a:extLst/>
          </a:blip>
          <a:stretch>
            <a:fillRect/>
          </a:stretch>
        </p:blipFill>
        <p:spPr>
          <a:xfrm>
            <a:off x="6060297" y="3850411"/>
            <a:ext cx="12945063" cy="8310245"/>
          </a:xfrm>
          <a:prstGeom prst="rect">
            <a:avLst/>
          </a:prstGeom>
          <a:ln w="12700">
            <a:miter lim="400000"/>
          </a:ln>
          <a:effectLst>
            <a:outerShdw sx="100000" sy="100000" kx="0" ky="0" algn="b" rotWithShape="0" blurRad="431800" dist="25400" dir="5400000">
              <a:srgbClr val="000000">
                <a:alpha val="50000"/>
              </a:srgbClr>
            </a:outerShdw>
          </a:effectLst>
        </p:spPr>
      </p:pic>
      <p:sp>
        <p:nvSpPr>
          <p:cNvPr id="643" name="Arrow"/>
          <p:cNvSpPr/>
          <p:nvPr/>
        </p:nvSpPr>
        <p:spPr>
          <a:xfrm>
            <a:off x="3287128" y="9671121"/>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44" name="Arrow"/>
          <p:cNvSpPr/>
          <p:nvPr/>
        </p:nvSpPr>
        <p:spPr>
          <a:xfrm>
            <a:off x="8446217" y="9591651"/>
            <a:ext cx="1942974" cy="824008"/>
          </a:xfrm>
          <a:prstGeom prst="rightArrow">
            <a:avLst>
              <a:gd name="adj1" fmla="val 32000"/>
              <a:gd name="adj2" fmla="val 86414"/>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45" name="Line"/>
          <p:cNvSpPr/>
          <p:nvPr/>
        </p:nvSpPr>
        <p:spPr>
          <a:xfrm>
            <a:off x="6253674" y="10482900"/>
            <a:ext cx="12558310" cy="14923"/>
          </a:xfrm>
          <a:prstGeom prst="line">
            <a:avLst/>
          </a:prstGeom>
          <a:ln w="25400">
            <a:solidFill>
              <a:srgbClr val="53585F"/>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Exercise 2E"/>
          <p:cNvSpPr txBox="1"/>
          <p:nvPr>
            <p:ph type="title"/>
          </p:nvPr>
        </p:nvSpPr>
        <p:spPr>
          <a:prstGeom prst="rect">
            <a:avLst/>
          </a:prstGeom>
        </p:spPr>
        <p:txBody>
          <a:bodyPr/>
          <a:lstStyle/>
          <a:p>
            <a:pPr/>
            <a:r>
              <a:t>Exercise 2E</a:t>
            </a:r>
          </a:p>
        </p:txBody>
      </p:sp>
      <p:sp>
        <p:nvSpPr>
          <p:cNvPr id="648" name="exercises/exercise2/app.R or answer2c.R…"/>
          <p:cNvSpPr txBox="1"/>
          <p:nvPr>
            <p:ph type="body" idx="1"/>
          </p:nvPr>
        </p:nvSpPr>
        <p:spPr>
          <a:prstGeom prst="rect">
            <a:avLst/>
          </a:prstGeom>
        </p:spPr>
        <p:txBody>
          <a:bodyPr anchor="t"/>
          <a:lstStyle/>
          <a:p>
            <a:pPr algn="l" defTabSz="693419">
              <a:defRPr sz="6048"/>
            </a:pPr>
            <a:r>
              <a:t>exercises/exercise2/app.R </a:t>
            </a:r>
            <a:r>
              <a:rPr i="1">
                <a:latin typeface="+mj-lt"/>
                <a:ea typeface="+mj-ea"/>
                <a:cs typeface="+mj-cs"/>
                <a:sym typeface="Open Sans Condensed Light"/>
              </a:rPr>
              <a:t>or</a:t>
            </a:r>
            <a:r>
              <a:t> answer2c.R</a:t>
            </a:r>
          </a:p>
          <a:p>
            <a:pPr algn="l" defTabSz="693419">
              <a:defRPr sz="6048"/>
            </a:pPr>
          </a:p>
          <a:p>
            <a:pPr algn="l" defTabSz="693419">
              <a:defRPr sz="6048"/>
            </a:pPr>
            <a:r>
              <a:t>Add a horizontal rule </a:t>
            </a:r>
            <a:r>
              <a:rPr>
                <a:latin typeface="Monaco"/>
                <a:ea typeface="Monaco"/>
                <a:cs typeface="Monaco"/>
                <a:sym typeface="Monaco"/>
              </a:rPr>
              <a:t>hr()</a:t>
            </a:r>
            <a:r>
              <a:t> between the </a:t>
            </a:r>
            <a:r>
              <a:rPr>
                <a:latin typeface="Monaco"/>
                <a:ea typeface="Monaco"/>
                <a:cs typeface="Monaco"/>
                <a:sym typeface="Monaco"/>
              </a:rPr>
              <a:t>mainPanel</a:t>
            </a:r>
            <a:r>
              <a:t> and </a:t>
            </a:r>
            <a:r>
              <a:rPr>
                <a:latin typeface="Monaco"/>
                <a:ea typeface="Monaco"/>
                <a:cs typeface="Monaco"/>
                <a:sym typeface="Monaco"/>
              </a:rPr>
              <a:t>verticalLayout</a:t>
            </a:r>
            <a:r>
              <a:t>.</a:t>
            </a:r>
          </a:p>
          <a:p>
            <a:pPr algn="l" defTabSz="693419">
              <a:defRPr sz="6048"/>
            </a:pPr>
          </a:p>
          <a:p>
            <a:pPr algn="l" defTabSz="693419">
              <a:defRPr sz="6048"/>
            </a:pPr>
            <a:r>
              <a:t>Add a link to the source of the data: </a:t>
            </a:r>
          </a:p>
          <a:p>
            <a:pPr lvl="3" indent="576071" algn="l" defTabSz="693419">
              <a:defRPr sz="6048"/>
            </a:pPr>
            <a:r>
              <a:t>African Development Bank Statistical Data Portal</a:t>
            </a:r>
          </a:p>
          <a:p>
            <a:pPr lvl="3" indent="576071" algn="l" defTabSz="693419">
              <a:defRPr sz="6048"/>
            </a:pPr>
            <a:r>
              <a:rPr u="sng">
                <a:hlinkClick r:id="rId2" invalidUrl="" action="" tgtFrame="" tooltip="" history="1" highlightClick="0" endSnd="0"/>
              </a:rPr>
              <a:t>http://dataportal.opendataforafrica.org</a:t>
            </a:r>
          </a:p>
          <a:p>
            <a:pPr algn="l" defTabSz="693419">
              <a:spcBef>
                <a:spcPts val="1600"/>
              </a:spcBef>
              <a:defRPr sz="4956"/>
            </a:pPr>
            <a:r>
              <a:t>Hint: There's </a:t>
            </a:r>
            <a:r>
              <a:rPr>
                <a:latin typeface="Monaco"/>
                <a:ea typeface="Monaco"/>
                <a:cs typeface="Monaco"/>
                <a:sym typeface="Monaco"/>
              </a:rPr>
              <a:t>tags$caption</a:t>
            </a:r>
            <a:r>
              <a:t>.  You'll also need an </a:t>
            </a:r>
            <a:r>
              <a:rPr>
                <a:latin typeface="Monaco"/>
                <a:ea typeface="Monaco"/>
                <a:cs typeface="Monaco"/>
                <a:sym typeface="Monaco"/>
              </a:rPr>
              <a:t>a</a:t>
            </a:r>
            <a:r>
              <a:t> tag for a link.</a:t>
            </a:r>
          </a:p>
        </p:txBody>
      </p:sp>
      <p:pic>
        <p:nvPicPr>
          <p:cNvPr id="649"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380430" y="410621"/>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000000" fill="hold"/>
                                        <p:tgtEl>
                                          <p:spTgt spid="64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49"/>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Contextual Learning and Exploration"/>
          <p:cNvSpPr txBox="1"/>
          <p:nvPr>
            <p:ph type="title"/>
          </p:nvPr>
        </p:nvSpPr>
        <p:spPr>
          <a:prstGeom prst="rect">
            <a:avLst/>
          </a:prstGeom>
        </p:spPr>
        <p:txBody>
          <a:bodyPr/>
          <a:lstStyle>
            <a:lvl1pPr defTabSz="742950">
              <a:defRPr sz="12600"/>
            </a:lvl1pPr>
          </a:lstStyle>
          <a:p>
            <a:pPr/>
            <a:r>
              <a:t>Contextual Learning and Exploration</a:t>
            </a:r>
          </a:p>
        </p:txBody>
      </p:sp>
      <p:sp>
        <p:nvSpPr>
          <p:cNvPr id="154" name="https://datasociety.com/kitamba-the-opportunity-project/"/>
          <p:cNvSpPr txBox="1"/>
          <p:nvPr/>
        </p:nvSpPr>
        <p:spPr>
          <a:xfrm>
            <a:off x="218803" y="12852851"/>
            <a:ext cx="8658003"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https://datasociety.com/kitamba-the-opportunity-project/</a:t>
            </a:r>
          </a:p>
        </p:txBody>
      </p:sp>
      <p:pic>
        <p:nvPicPr>
          <p:cNvPr id="155" name="Image" descr="Image"/>
          <p:cNvPicPr>
            <a:picLocks noChangeAspect="1"/>
          </p:cNvPicPr>
          <p:nvPr/>
        </p:nvPicPr>
        <p:blipFill>
          <a:blip r:embed="rId3">
            <a:extLst/>
          </a:blip>
          <a:stretch>
            <a:fillRect/>
          </a:stretch>
        </p:blipFill>
        <p:spPr>
          <a:xfrm>
            <a:off x="1495163" y="2810224"/>
            <a:ext cx="21393674" cy="9874004"/>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1" name="mainPanel(…"/>
          <p:cNvSpPr txBox="1"/>
          <p:nvPr>
            <p:ph type="body" idx="13"/>
          </p:nvPr>
        </p:nvSpPr>
        <p:spPr>
          <a:xfrm>
            <a:off x="1167411" y="3571918"/>
            <a:ext cx="22049177" cy="6572164"/>
          </a:xfrm>
          <a:prstGeom prst="rect">
            <a:avLst/>
          </a:prstGeom>
          <a:extLst>
            <a:ext uri="{C572A759-6A51-4108-AA02-DFA0A04FC94B}">
              <ma14:wrappingTextBoxFlag xmlns:ma14="http://schemas.microsoft.com/office/mac/drawingml/2011/main" val="1"/>
            </a:ext>
          </a:extLst>
        </p:spPr>
        <p:txBody>
          <a:bodyPr/>
          <a:lstStyle/>
          <a:p>
            <a:pPr algn="l">
              <a:defRPr sz="4200">
                <a:solidFill>
                  <a:srgbClr val="000000"/>
                </a:solidFill>
                <a:latin typeface="Monaco"/>
                <a:ea typeface="Monaco"/>
                <a:cs typeface="Monaco"/>
                <a:sym typeface="Monaco"/>
              </a:defRPr>
            </a:pPr>
            <a:r>
              <a:t>mainPanel(</a:t>
            </a:r>
          </a:p>
          <a:p>
            <a:pPr algn="l">
              <a:defRPr sz="4200">
                <a:solidFill>
                  <a:srgbClr val="000000"/>
                </a:solidFill>
                <a:latin typeface="Monaco"/>
                <a:ea typeface="Monaco"/>
                <a:cs typeface="Monaco"/>
                <a:sym typeface="Monaco"/>
              </a:defRPr>
            </a:pPr>
            <a:r>
              <a:t>  plotOutput("plot1", brush="plot1_brush")</a:t>
            </a:r>
            <a:r>
              <a:t>,</a:t>
            </a:r>
          </a:p>
          <a:p>
            <a:pPr algn="l">
              <a:defRPr sz="4200">
                <a:solidFill>
                  <a:srgbClr val="000000"/>
                </a:solidFill>
                <a:latin typeface="Monaco"/>
                <a:ea typeface="Monaco"/>
                <a:cs typeface="Monaco"/>
                <a:sym typeface="Monaco"/>
              </a:defRPr>
            </a:pPr>
            <a:r>
              <a:t>  tags$caption("Data Source: ", </a:t>
            </a:r>
          </a:p>
          <a:p>
            <a:pPr algn="l">
              <a:defRPr sz="4200">
                <a:solidFill>
                  <a:srgbClr val="000000"/>
                </a:solidFill>
                <a:latin typeface="Monaco"/>
                <a:ea typeface="Monaco"/>
                <a:cs typeface="Monaco"/>
                <a:sym typeface="Monaco"/>
              </a:defRPr>
            </a:pPr>
            <a:r>
              <a:t>               a("African Development Bank Statistical Data Portal",</a:t>
            </a:r>
          </a:p>
          <a:p>
            <a:pPr algn="l">
              <a:defRPr sz="4200">
                <a:solidFill>
                  <a:srgbClr val="000000"/>
                </a:solidFill>
                <a:latin typeface="Monaco"/>
                <a:ea typeface="Monaco"/>
                <a:cs typeface="Monaco"/>
                <a:sym typeface="Monaco"/>
              </a:defRPr>
            </a:pPr>
            <a:r>
              <a:t>                 href="http://dataportal.opendataforafrica.org"))</a:t>
            </a:r>
          </a:p>
          <a:p>
            <a:pPr algn="l">
              <a:defRPr sz="4200">
                <a:solidFill>
                  <a:srgbClr val="000000"/>
                </a:solidFill>
                <a:latin typeface="Monaco"/>
                <a:ea typeface="Monaco"/>
                <a:cs typeface="Monaco"/>
                <a:sym typeface="Monaco"/>
              </a:defRPr>
            </a:pPr>
            <a:r>
              <a:t>)</a:t>
            </a:r>
          </a:p>
          <a:p>
            <a:pPr algn="l">
              <a:defRPr sz="4200">
                <a:solidFill>
                  <a:srgbClr val="000000"/>
                </a:solidFill>
                <a:latin typeface="Monaco"/>
                <a:ea typeface="Monaco"/>
                <a:cs typeface="Monaco"/>
                <a:sym typeface="Monaco"/>
              </a:defRPr>
            </a:pPr>
            <a:r>
              <a:t>), # ends sidebar layout</a:t>
            </a:r>
          </a:p>
          <a:p>
            <a:pPr algn="l">
              <a:defRPr sz="4200">
                <a:solidFill>
                  <a:srgbClr val="000000"/>
                </a:solidFill>
                <a:latin typeface="Monaco"/>
                <a:ea typeface="Monaco"/>
                <a:cs typeface="Monaco"/>
                <a:sym typeface="Monaco"/>
              </a:defRPr>
            </a:pPr>
            <a:r>
              <a:t>hr(),</a:t>
            </a:r>
          </a:p>
          <a:p>
            <a:pPr algn="l">
              <a:defRPr sz="4200">
                <a:solidFill>
                  <a:srgbClr val="000000"/>
                </a:solidFill>
                <a:latin typeface="Monaco"/>
                <a:ea typeface="Monaco"/>
                <a:cs typeface="Monaco"/>
                <a:sym typeface="Monaco"/>
              </a:defRPr>
            </a:pPr>
            <a:r>
              <a:t>verticalLayout(DT::dataTableOutput("datatable1"))</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3" name="Navigation: tabsetPanel"/>
          <p:cNvSpPr txBox="1"/>
          <p:nvPr>
            <p:ph type="title"/>
          </p:nvPr>
        </p:nvSpPr>
        <p:spPr>
          <a:prstGeom prst="rect">
            <a:avLst/>
          </a:prstGeom>
        </p:spPr>
        <p:txBody>
          <a:bodyPr/>
          <a:lstStyle>
            <a:lvl1pPr defTabSz="742950">
              <a:defRPr sz="12600"/>
            </a:lvl1pPr>
          </a:lstStyle>
          <a:p>
            <a:pPr/>
            <a:r>
              <a:t>Navigation: tabsetPanel</a:t>
            </a:r>
          </a:p>
        </p:txBody>
      </p:sp>
      <p:pic>
        <p:nvPicPr>
          <p:cNvPr id="654" name="Image" descr="Image"/>
          <p:cNvPicPr>
            <a:picLocks noChangeAspect="1"/>
          </p:cNvPicPr>
          <p:nvPr/>
        </p:nvPicPr>
        <p:blipFill>
          <a:blip r:embed="rId2">
            <a:extLst/>
          </a:blip>
          <a:stretch>
            <a:fillRect/>
          </a:stretch>
        </p:blipFill>
        <p:spPr>
          <a:xfrm>
            <a:off x="3820441" y="3236261"/>
            <a:ext cx="16743118" cy="9123078"/>
          </a:xfrm>
          <a:prstGeom prst="rect">
            <a:avLst/>
          </a:prstGeom>
          <a:ln w="12700">
            <a:miter lim="400000"/>
          </a:ln>
          <a:effectLst>
            <a:outerShdw sx="100000" sy="100000" kx="0" ky="0" algn="b" rotWithShape="0" blurRad="431800" dist="25400" dir="5400000">
              <a:srgbClr val="000000">
                <a:alpha val="50000"/>
              </a:srgbClr>
            </a:outerShdw>
          </a:effectLst>
        </p:spPr>
      </p:pic>
      <p:sp>
        <p:nvSpPr>
          <p:cNvPr id="655" name="https://shiny.rstudio.com/gallery/tabsets.html"/>
          <p:cNvSpPr txBox="1"/>
          <p:nvPr/>
        </p:nvSpPr>
        <p:spPr>
          <a:xfrm>
            <a:off x="8243456" y="12657109"/>
            <a:ext cx="7897088"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100" u="sng">
                <a:solidFill>
                  <a:schemeClr val="accent1">
                    <a:lumOff val="13529"/>
                  </a:schemeClr>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https://shiny.rstudio.com/gallery/tabsets.html</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7" name="Navigation: navlistPanel"/>
          <p:cNvSpPr txBox="1"/>
          <p:nvPr>
            <p:ph type="title"/>
          </p:nvPr>
        </p:nvSpPr>
        <p:spPr>
          <a:prstGeom prst="rect">
            <a:avLst/>
          </a:prstGeom>
        </p:spPr>
        <p:txBody>
          <a:bodyPr/>
          <a:lstStyle>
            <a:lvl1pPr defTabSz="742950">
              <a:defRPr sz="12600"/>
            </a:lvl1pPr>
          </a:lstStyle>
          <a:p>
            <a:pPr/>
            <a:r>
              <a:t>Navigation: navlistPanel</a:t>
            </a:r>
          </a:p>
        </p:txBody>
      </p:sp>
      <p:pic>
        <p:nvPicPr>
          <p:cNvPr id="658" name="Image" descr="Image"/>
          <p:cNvPicPr>
            <a:picLocks noChangeAspect="1"/>
          </p:cNvPicPr>
          <p:nvPr/>
        </p:nvPicPr>
        <p:blipFill>
          <a:blip r:embed="rId2">
            <a:extLst/>
          </a:blip>
          <a:stretch>
            <a:fillRect/>
          </a:stretch>
        </p:blipFill>
        <p:spPr>
          <a:xfrm>
            <a:off x="4269362" y="3651554"/>
            <a:ext cx="15845276" cy="8621954"/>
          </a:xfrm>
          <a:prstGeom prst="rect">
            <a:avLst/>
          </a:prstGeom>
          <a:ln w="12700">
            <a:miter lim="400000"/>
          </a:ln>
          <a:effectLst>
            <a:outerShdw sx="100000" sy="100000" kx="0" ky="0" algn="b" rotWithShape="0" blurRad="431800" dist="25400" dir="5400000">
              <a:srgbClr val="000000">
                <a:alpha val="50000"/>
              </a:srgbClr>
            </a:outerShdw>
          </a:effectLst>
        </p:spPr>
      </p:pic>
      <p:sp>
        <p:nvSpPr>
          <p:cNvPr id="659" name="https://shiny.rstudio.com/gallery/navlistpanel-example.html"/>
          <p:cNvSpPr txBox="1"/>
          <p:nvPr/>
        </p:nvSpPr>
        <p:spPr>
          <a:xfrm>
            <a:off x="7053575" y="12657109"/>
            <a:ext cx="10276850"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100" u="sng">
                <a:solidFill>
                  <a:schemeClr val="accent1">
                    <a:lumOff val="13529"/>
                  </a:schemeClr>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https://shiny.rstudio.com/gallery/navlistpanel-example.html</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1" name="Navigation: navbarPage"/>
          <p:cNvSpPr txBox="1"/>
          <p:nvPr>
            <p:ph type="title"/>
          </p:nvPr>
        </p:nvSpPr>
        <p:spPr>
          <a:prstGeom prst="rect">
            <a:avLst/>
          </a:prstGeom>
        </p:spPr>
        <p:txBody>
          <a:bodyPr/>
          <a:lstStyle>
            <a:lvl1pPr defTabSz="742950">
              <a:defRPr sz="12600"/>
            </a:lvl1pPr>
          </a:lstStyle>
          <a:p>
            <a:pPr/>
            <a:r>
              <a:t>Navigation: navbarPage</a:t>
            </a:r>
          </a:p>
        </p:txBody>
      </p:sp>
      <p:pic>
        <p:nvPicPr>
          <p:cNvPr id="662" name="Image" descr="Image"/>
          <p:cNvPicPr>
            <a:picLocks noChangeAspect="1"/>
          </p:cNvPicPr>
          <p:nvPr/>
        </p:nvPicPr>
        <p:blipFill>
          <a:blip r:embed="rId2">
            <a:extLst/>
          </a:blip>
          <a:stretch>
            <a:fillRect/>
          </a:stretch>
        </p:blipFill>
        <p:spPr>
          <a:xfrm>
            <a:off x="3428934" y="4351884"/>
            <a:ext cx="17526132" cy="6394671"/>
          </a:xfrm>
          <a:prstGeom prst="rect">
            <a:avLst/>
          </a:prstGeom>
          <a:ln w="12700">
            <a:miter lim="400000"/>
          </a:ln>
          <a:effectLst>
            <a:outerShdw sx="100000" sy="100000" kx="0" ky="0" algn="b" rotWithShape="0" blurRad="431800" dist="25400" dir="5400000">
              <a:srgbClr val="000000">
                <a:alpha val="50000"/>
              </a:srgbClr>
            </a:outerShdw>
          </a:effectLst>
        </p:spPr>
      </p:pic>
      <p:sp>
        <p:nvSpPr>
          <p:cNvPr id="663" name="https://shiny.rstudio.com/gallery/navbar-example.html"/>
          <p:cNvSpPr txBox="1"/>
          <p:nvPr/>
        </p:nvSpPr>
        <p:spPr>
          <a:xfrm>
            <a:off x="7481093" y="12657109"/>
            <a:ext cx="9421814"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100" u="sng">
                <a:solidFill>
                  <a:schemeClr val="accent1">
                    <a:lumOff val="13529"/>
                  </a:schemeClr>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https://shiny.rstudio.com/gallery/navbar-example.html</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65" name="Image" descr="Image"/>
          <p:cNvPicPr>
            <a:picLocks noChangeAspect="1"/>
          </p:cNvPicPr>
          <p:nvPr/>
        </p:nvPicPr>
        <p:blipFill>
          <a:blip r:embed="rId2">
            <a:extLst/>
          </a:blip>
          <a:stretch>
            <a:fillRect/>
          </a:stretch>
        </p:blipFill>
        <p:spPr>
          <a:xfrm>
            <a:off x="4620566" y="435323"/>
            <a:ext cx="16600150" cy="12845354"/>
          </a:xfrm>
          <a:prstGeom prst="rect">
            <a:avLst/>
          </a:prstGeom>
          <a:ln w="12700">
            <a:miter lim="400000"/>
          </a:ln>
          <a:effectLst>
            <a:outerShdw sx="100000" sy="100000" kx="0" ky="0" algn="b" rotWithShape="0" blurRad="431800" dist="25400" dir="5400000">
              <a:srgbClr val="000000">
                <a:alpha val="50000"/>
              </a:srgbClr>
            </a:outerShdw>
          </a:effectLst>
        </p:spPr>
      </p:pic>
      <p:sp>
        <p:nvSpPr>
          <p:cNvPr id="666" name="Rectangle"/>
          <p:cNvSpPr/>
          <p:nvPr/>
        </p:nvSpPr>
        <p:spPr>
          <a:xfrm>
            <a:off x="16928507" y="10074443"/>
            <a:ext cx="4206913" cy="2848631"/>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8" name="Exercise 2F"/>
          <p:cNvSpPr txBox="1"/>
          <p:nvPr>
            <p:ph type="title"/>
          </p:nvPr>
        </p:nvSpPr>
        <p:spPr>
          <a:prstGeom prst="rect">
            <a:avLst/>
          </a:prstGeom>
        </p:spPr>
        <p:txBody>
          <a:bodyPr/>
          <a:lstStyle/>
          <a:p>
            <a:pPr/>
            <a:r>
              <a:t>Exercise 2F</a:t>
            </a:r>
          </a:p>
        </p:txBody>
      </p:sp>
      <p:sp>
        <p:nvSpPr>
          <p:cNvPr id="669" name="exercises/exercise2/exercise2f.R…"/>
          <p:cNvSpPr txBox="1"/>
          <p:nvPr>
            <p:ph type="body" idx="1"/>
          </p:nvPr>
        </p:nvSpPr>
        <p:spPr>
          <a:prstGeom prst="rect">
            <a:avLst/>
          </a:prstGeom>
        </p:spPr>
        <p:txBody>
          <a:bodyPr anchor="t"/>
          <a:lstStyle/>
          <a:p>
            <a:pPr algn="l" defTabSz="643889">
              <a:defRPr sz="5615"/>
            </a:pPr>
            <a:r>
              <a:t>exercises/exercise2/exercise2f.R</a:t>
            </a:r>
          </a:p>
          <a:p>
            <a:pPr algn="l" defTabSz="643889">
              <a:defRPr sz="5615"/>
            </a:pPr>
          </a:p>
          <a:p>
            <a:pPr algn="l" defTabSz="643889">
              <a:defRPr sz="5615"/>
            </a:pPr>
            <a:r>
              <a:t>Put a </a:t>
            </a:r>
            <a:r>
              <a:rPr>
                <a:latin typeface="Monaco"/>
                <a:ea typeface="Monaco"/>
                <a:cs typeface="Monaco"/>
                <a:sym typeface="Monaco"/>
              </a:rPr>
              <a:t>tabsetPanel</a:t>
            </a:r>
            <a:r>
              <a:t> inside the </a:t>
            </a:r>
            <a:r>
              <a:rPr>
                <a:latin typeface="Monaco"/>
                <a:ea typeface="Monaco"/>
                <a:cs typeface="Monaco"/>
                <a:sym typeface="Monaco"/>
              </a:rPr>
              <a:t>mainPanel</a:t>
            </a:r>
            <a:r>
              <a:t> with 2 tabs:</a:t>
            </a:r>
          </a:p>
          <a:p>
            <a:pPr marL="1297685" indent="-742949" algn="l" defTabSz="643889">
              <a:buSzPct val="125000"/>
              <a:buChar char="•"/>
              <a:defRPr sz="5615"/>
            </a:pPr>
            <a:r>
              <a:t>“All” </a:t>
            </a:r>
            <a:r>
              <a:rPr>
                <a:latin typeface="Monaco"/>
                <a:ea typeface="Monaco"/>
                <a:cs typeface="Monaco"/>
                <a:sym typeface="Monaco"/>
              </a:rPr>
              <a:t>tabPanel</a:t>
            </a:r>
            <a:r>
              <a:t> containing the existing </a:t>
            </a:r>
            <a:r>
              <a:rPr>
                <a:latin typeface="Monaco"/>
                <a:ea typeface="Monaco"/>
                <a:cs typeface="Monaco"/>
                <a:sym typeface="Monaco"/>
              </a:rPr>
              <a:t>plotOutput()</a:t>
            </a:r>
          </a:p>
          <a:p>
            <a:pPr marL="1297685" indent="-742949" algn="l" defTabSz="643889">
              <a:buSzPct val="125000"/>
              <a:buChar char="•"/>
              <a:defRPr sz="5615"/>
            </a:pPr>
            <a:r>
              <a:t>“By Region” </a:t>
            </a:r>
            <a:r>
              <a:rPr>
                <a:latin typeface="Monaco"/>
                <a:ea typeface="Monaco"/>
                <a:cs typeface="Monaco"/>
                <a:sym typeface="Monaco"/>
              </a:rPr>
              <a:t>tabPanel</a:t>
            </a:r>
            <a:r>
              <a:t> containing a new </a:t>
            </a:r>
            <a:r>
              <a:rPr>
                <a:latin typeface="Monaco"/>
                <a:ea typeface="Monaco"/>
                <a:cs typeface="Monaco"/>
                <a:sym typeface="Monaco"/>
              </a:rPr>
              <a:t>plotOutput</a:t>
            </a:r>
            <a:r>
              <a:t> with </a:t>
            </a:r>
            <a:r>
              <a:rPr>
                <a:latin typeface="Monaco"/>
                <a:ea typeface="Monaco"/>
                <a:cs typeface="Monaco"/>
                <a:sym typeface="Monaco"/>
              </a:rPr>
              <a:t>outputId="regionplot"</a:t>
            </a:r>
          </a:p>
          <a:p>
            <a:pPr lvl="3" marL="2228850" indent="-742949" algn="l" defTabSz="643889">
              <a:buSzPct val="125000"/>
              <a:buChar char="‣"/>
              <a:defRPr sz="4758"/>
            </a:pPr>
            <a:r>
              <a:t>There is already code in the server section to render </a:t>
            </a:r>
            <a:r>
              <a:rPr>
                <a:latin typeface="Monaco"/>
                <a:ea typeface="Monaco"/>
                <a:cs typeface="Monaco"/>
                <a:sym typeface="Monaco"/>
              </a:rPr>
              <a:t>output$regionplot</a:t>
            </a:r>
          </a:p>
          <a:p>
            <a:pPr algn="l" defTabSz="643889">
              <a:defRPr sz="5615"/>
            </a:pPr>
          </a:p>
          <a:p>
            <a:pPr algn="l" defTabSz="643889">
              <a:defRPr sz="5615"/>
            </a:pPr>
            <a:r>
              <a:t>Refer to documentation as needed.</a:t>
            </a:r>
          </a:p>
        </p:txBody>
      </p:sp>
      <p:pic>
        <p:nvPicPr>
          <p:cNvPr id="670"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50778" y="387672"/>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000000" fill="hold"/>
                                        <p:tgtEl>
                                          <p:spTgt spid="67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70"/>
                </p:tgtEl>
              </p:cMediaNode>
            </p:video>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4" name="Shiny Themes"/>
          <p:cNvSpPr txBox="1"/>
          <p:nvPr>
            <p:ph type="title"/>
          </p:nvPr>
        </p:nvSpPr>
        <p:spPr>
          <a:prstGeom prst="rect">
            <a:avLst/>
          </a:prstGeom>
        </p:spPr>
        <p:txBody>
          <a:bodyPr/>
          <a:lstStyle/>
          <a:p>
            <a:pPr/>
            <a:r>
              <a:t>Shiny Themes</a:t>
            </a:r>
          </a:p>
        </p:txBody>
      </p:sp>
      <p:sp>
        <p:nvSpPr>
          <p:cNvPr id="675" name="https://rstudio.github.io/shinythemes/">
            <a:hlinkClick r:id="rId2" invalidUrl="" action="" tgtFrame="" tooltip="" history="1" highlightClick="0" endSnd="0"/>
          </p:cNvPr>
          <p:cNvSpPr txBox="1"/>
          <p:nvPr>
            <p:ph type="body" sz="quarter" idx="1"/>
          </p:nvPr>
        </p:nvSpPr>
        <p:spPr>
          <a:prstGeom prst="rect">
            <a:avLst/>
          </a:prstGeom>
        </p:spPr>
        <p:txBody>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https://rstudio.github.io/shinythemes/</a:t>
            </a:r>
          </a:p>
        </p:txBody>
      </p:sp>
      <p:sp>
        <p:nvSpPr>
          <p:cNvPr id="676" name="Text"/>
          <p:cNvSpPr txBox="1"/>
          <p:nvPr/>
        </p:nvSpPr>
        <p:spPr>
          <a:xfrm>
            <a:off x="12002346" y="4259619"/>
            <a:ext cx="379308" cy="203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1100" u="sng">
                <a:solidFill>
                  <a:schemeClr val="accent1"/>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 </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78" name="Exercise 2G"/>
          <p:cNvSpPr txBox="1"/>
          <p:nvPr>
            <p:ph type="title"/>
          </p:nvPr>
        </p:nvSpPr>
        <p:spPr>
          <a:prstGeom prst="rect">
            <a:avLst/>
          </a:prstGeom>
        </p:spPr>
        <p:txBody>
          <a:bodyPr/>
          <a:lstStyle/>
          <a:p>
            <a:pPr/>
            <a:r>
              <a:t>Exercise 2G</a:t>
            </a:r>
          </a:p>
        </p:txBody>
      </p:sp>
      <p:sp>
        <p:nvSpPr>
          <p:cNvPr id="679" name="exercises/exercise2/      — any working app…"/>
          <p:cNvSpPr txBox="1"/>
          <p:nvPr>
            <p:ph type="body" idx="1"/>
          </p:nvPr>
        </p:nvSpPr>
        <p:spPr>
          <a:prstGeom prst="rect">
            <a:avLst/>
          </a:prstGeom>
        </p:spPr>
        <p:txBody>
          <a:bodyPr anchor="t"/>
          <a:lstStyle/>
          <a:p>
            <a:pPr algn="l" defTabSz="701675">
              <a:defRPr sz="6120"/>
            </a:pPr>
            <a:r>
              <a:t>exercises/exercise2/      — any working app</a:t>
            </a:r>
          </a:p>
          <a:p>
            <a:pPr algn="l" defTabSz="701675">
              <a:defRPr sz="6120"/>
            </a:pPr>
          </a:p>
          <a:p>
            <a:pPr algn="l" defTabSz="701675">
              <a:defRPr sz="6120"/>
            </a:pPr>
            <a:r>
              <a:t>Go to the Shiny themes page: </a:t>
            </a:r>
          </a:p>
          <a:p>
            <a:pPr algn="l" defTabSz="701675">
              <a:defRPr sz="6120"/>
            </a:pPr>
            <a:r>
              <a:t>https://rstudio.github.io/shinythemes/ </a:t>
            </a:r>
          </a:p>
          <a:p>
            <a:pPr algn="l" defTabSz="701675">
              <a:defRPr sz="6120"/>
            </a:pPr>
          </a:p>
          <a:p>
            <a:pPr algn="l" defTabSz="701675">
              <a:defRPr sz="6120"/>
            </a:pPr>
            <a:r>
              <a:t>Find a Shiny theme you like.  </a:t>
            </a:r>
          </a:p>
          <a:p>
            <a:pPr algn="l" defTabSz="701675">
              <a:defRPr sz="6120"/>
            </a:pPr>
            <a:r>
              <a:t>Or, try the </a:t>
            </a:r>
            <a:r>
              <a:rPr>
                <a:latin typeface="Monaco"/>
                <a:ea typeface="Monaco"/>
                <a:cs typeface="Monaco"/>
                <a:sym typeface="Monaco"/>
              </a:rPr>
              <a:t>shinythemes::themeSelector()</a:t>
            </a:r>
            <a:endParaRPr>
              <a:latin typeface="Monaco"/>
              <a:ea typeface="Monaco"/>
              <a:cs typeface="Monaco"/>
              <a:sym typeface="Monaco"/>
            </a:endParaRPr>
          </a:p>
          <a:p>
            <a:pPr algn="l" defTabSz="701675">
              <a:defRPr sz="6120"/>
            </a:pPr>
          </a:p>
          <a:p>
            <a:pPr algn="l" defTabSz="701675">
              <a:defRPr sz="6120"/>
            </a:pPr>
            <a:r>
              <a:t>Apply it to the app.</a:t>
            </a:r>
          </a:p>
        </p:txBody>
      </p:sp>
      <p:pic>
        <p:nvPicPr>
          <p:cNvPr id="680"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50778" y="387672"/>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9199996" fill="hold"/>
                                        <p:tgtEl>
                                          <p:spTgt spid="68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80"/>
                </p:tgtEl>
              </p:cMediaNode>
            </p:video>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682"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latin typeface="+mn-lt"/>
                <a:ea typeface="+mn-ea"/>
                <a:cs typeface="+mn-cs"/>
                <a:sym typeface="Open Sans Condensed Bold"/>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683" name="Triangle"/>
          <p:cNvSpPr/>
          <p:nvPr/>
        </p:nvSpPr>
        <p:spPr>
          <a:xfrm rot="13501725">
            <a:off x="1986972" y="8792168"/>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5" name="Selecting Plot Points"/>
          <p:cNvSpPr txBox="1"/>
          <p:nvPr>
            <p:ph type="title"/>
          </p:nvPr>
        </p:nvSpPr>
        <p:spPr>
          <a:prstGeom prst="rect">
            <a:avLst/>
          </a:prstGeom>
        </p:spPr>
        <p:txBody>
          <a:bodyPr/>
          <a:lstStyle>
            <a:lvl1pPr defTabSz="742950">
              <a:defRPr sz="12600"/>
            </a:lvl1pPr>
          </a:lstStyle>
          <a:p>
            <a:pPr/>
            <a:r>
              <a:t>Selecting Plot Points</a:t>
            </a:r>
          </a:p>
        </p:txBody>
      </p:sp>
      <p:sp>
        <p:nvSpPr>
          <p:cNvPr id="686" name="plotOutput(outputId, width = &quot;100%&quot;, height = &quot;400px&quot;, click = NULL,…"/>
          <p:cNvSpPr txBox="1"/>
          <p:nvPr/>
        </p:nvSpPr>
        <p:spPr>
          <a:xfrm>
            <a:off x="1091244" y="3836582"/>
            <a:ext cx="22345124" cy="34871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6300"/>
              </a:lnSpc>
              <a:defRPr b="0" sz="4100">
                <a:solidFill>
                  <a:srgbClr val="000000"/>
                </a:solidFill>
                <a:latin typeface="Monaco"/>
                <a:ea typeface="Monaco"/>
                <a:cs typeface="Monaco"/>
                <a:sym typeface="Monaco"/>
              </a:defRPr>
            </a:pPr>
            <a:r>
              <a:rPr u="sng">
                <a:solidFill>
                  <a:srgbClr val="0000EE"/>
                </a:solidFill>
                <a:hlinkClick r:id="rId2" invalidUrl="" action="" tgtFrame="" tooltip="" history="1" highlightClick="0" endSnd="0"/>
              </a:rPr>
              <a:t>plotOutput</a:t>
            </a:r>
            <a:r>
              <a:t>(outputId, width = "100%", height = "400px", click = NULL,</a:t>
            </a:r>
          </a:p>
          <a:p>
            <a:pPr algn="l" defTabSz="457200">
              <a:lnSpc>
                <a:spcPts val="6300"/>
              </a:lnSpc>
              <a:defRPr b="0" sz="4100">
                <a:solidFill>
                  <a:srgbClr val="000000"/>
                </a:solidFill>
                <a:latin typeface="Monaco"/>
                <a:ea typeface="Monaco"/>
                <a:cs typeface="Monaco"/>
                <a:sym typeface="Monaco"/>
              </a:defRPr>
            </a:pPr>
            <a:r>
              <a:t>  dblclick = NULL, hover = NULL, hoverDelay = NULL,</a:t>
            </a:r>
          </a:p>
          <a:p>
            <a:pPr algn="l" defTabSz="457200">
              <a:lnSpc>
                <a:spcPts val="6300"/>
              </a:lnSpc>
              <a:defRPr b="0" sz="4100">
                <a:solidFill>
                  <a:srgbClr val="000000"/>
                </a:solidFill>
                <a:latin typeface="Monaco"/>
                <a:ea typeface="Monaco"/>
                <a:cs typeface="Monaco"/>
                <a:sym typeface="Monaco"/>
              </a:defRPr>
            </a:pPr>
            <a:r>
              <a:t>  hoverDelayType = NULL, brush = NULL, clickId = NULL, hoverId = NULL,</a:t>
            </a:r>
          </a:p>
          <a:p>
            <a:pPr algn="l" defTabSz="457200">
              <a:lnSpc>
                <a:spcPts val="6300"/>
              </a:lnSpc>
              <a:defRPr b="0" sz="4100">
                <a:solidFill>
                  <a:srgbClr val="000000"/>
                </a:solidFill>
                <a:latin typeface="Monaco"/>
                <a:ea typeface="Monaco"/>
                <a:cs typeface="Monaco"/>
                <a:sym typeface="Monaco"/>
              </a:defRPr>
            </a:pPr>
            <a:r>
              <a:t>  inline = FALSE)</a:t>
            </a:r>
          </a:p>
        </p:txBody>
      </p:sp>
      <p:sp>
        <p:nvSpPr>
          <p:cNvPr id="687" name="click…"/>
          <p:cNvSpPr txBox="1"/>
          <p:nvPr/>
        </p:nvSpPr>
        <p:spPr>
          <a:xfrm>
            <a:off x="9039646" y="7091178"/>
            <a:ext cx="5777970" cy="59857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ts val="11800"/>
              </a:lnSpc>
              <a:spcBef>
                <a:spcPts val="1400"/>
              </a:spcBef>
              <a:defRPr b="0" sz="8000">
                <a:solidFill>
                  <a:srgbClr val="000000"/>
                </a:solidFill>
                <a:latin typeface="Monaco"/>
                <a:ea typeface="Monaco"/>
                <a:cs typeface="Monaco"/>
                <a:sym typeface="Monaco"/>
              </a:defRPr>
            </a:pPr>
            <a:r>
              <a:t>click</a:t>
            </a:r>
          </a:p>
          <a:p>
            <a:pPr defTabSz="457200">
              <a:lnSpc>
                <a:spcPts val="11800"/>
              </a:lnSpc>
              <a:spcBef>
                <a:spcPts val="1400"/>
              </a:spcBef>
              <a:defRPr b="0" sz="8000">
                <a:solidFill>
                  <a:srgbClr val="000000"/>
                </a:solidFill>
                <a:latin typeface="Monaco"/>
                <a:ea typeface="Monaco"/>
                <a:cs typeface="Monaco"/>
                <a:sym typeface="Monaco"/>
              </a:defRPr>
            </a:pPr>
            <a:r>
              <a:t>dblclick</a:t>
            </a:r>
          </a:p>
          <a:p>
            <a:pPr defTabSz="457200">
              <a:lnSpc>
                <a:spcPts val="11800"/>
              </a:lnSpc>
              <a:spcBef>
                <a:spcPts val="1400"/>
              </a:spcBef>
              <a:defRPr b="0" sz="8000">
                <a:solidFill>
                  <a:srgbClr val="000000"/>
                </a:solidFill>
                <a:latin typeface="Monaco"/>
                <a:ea typeface="Monaco"/>
                <a:cs typeface="Monaco"/>
                <a:sym typeface="Monaco"/>
              </a:defRPr>
            </a:pPr>
            <a:r>
              <a:t>hover</a:t>
            </a:r>
          </a:p>
          <a:p>
            <a:pPr defTabSz="457200">
              <a:lnSpc>
                <a:spcPts val="11800"/>
              </a:lnSpc>
              <a:spcBef>
                <a:spcPts val="1400"/>
              </a:spcBef>
              <a:defRPr b="0" sz="8000">
                <a:solidFill>
                  <a:srgbClr val="000000"/>
                </a:solidFill>
                <a:latin typeface="Monaco"/>
                <a:ea typeface="Monaco"/>
                <a:cs typeface="Monaco"/>
                <a:sym typeface="Monaco"/>
              </a:defRPr>
            </a:pPr>
            <a:r>
              <a:t>brush</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Data, Text, and Visualizations Together"/>
          <p:cNvSpPr txBox="1"/>
          <p:nvPr>
            <p:ph type="title"/>
          </p:nvPr>
        </p:nvSpPr>
        <p:spPr>
          <a:prstGeom prst="rect">
            <a:avLst/>
          </a:prstGeom>
        </p:spPr>
        <p:txBody>
          <a:bodyPr/>
          <a:lstStyle>
            <a:lvl1pPr defTabSz="742950">
              <a:defRPr sz="12600"/>
            </a:lvl1pPr>
          </a:lstStyle>
          <a:p>
            <a:pPr/>
            <a:r>
              <a:t>Data, Text, and Visualizations Together</a:t>
            </a:r>
          </a:p>
        </p:txBody>
      </p:sp>
      <p:sp>
        <p:nvSpPr>
          <p:cNvPr id="158" name="https://gallery.shinyapps.io/premierLeague/"/>
          <p:cNvSpPr txBox="1"/>
          <p:nvPr/>
        </p:nvSpPr>
        <p:spPr>
          <a:xfrm>
            <a:off x="212940" y="12831443"/>
            <a:ext cx="6700169"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https://gallery.shinyapps.io/premierLeague/</a:t>
            </a:r>
          </a:p>
        </p:txBody>
      </p:sp>
      <p:pic>
        <p:nvPicPr>
          <p:cNvPr id="159" name="Image" descr="Image"/>
          <p:cNvPicPr>
            <a:picLocks noChangeAspect="1"/>
          </p:cNvPicPr>
          <p:nvPr/>
        </p:nvPicPr>
        <p:blipFill>
          <a:blip r:embed="rId3">
            <a:extLst/>
          </a:blip>
          <a:stretch>
            <a:fillRect/>
          </a:stretch>
        </p:blipFill>
        <p:spPr>
          <a:xfrm>
            <a:off x="3405781" y="2760789"/>
            <a:ext cx="17572438" cy="9951465"/>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9" name="Demo"/>
          <p:cNvSpPr txBox="1"/>
          <p:nvPr>
            <p:ph type="title"/>
          </p:nvPr>
        </p:nvSpPr>
        <p:spPr>
          <a:prstGeom prst="rect">
            <a:avLst/>
          </a:prstGeom>
        </p:spPr>
        <p:txBody>
          <a:bodyPr/>
          <a:lstStyle/>
          <a:p>
            <a:pPr/>
            <a:r>
              <a:t>Demo</a:t>
            </a:r>
          </a:p>
        </p:txBody>
      </p:sp>
      <p:sp>
        <p:nvSpPr>
          <p:cNvPr id="690" name="examples/104-plot-interaction-select"/>
          <p:cNvSpPr txBox="1"/>
          <p:nvPr>
            <p:ph type="body" sz="quarter" idx="1"/>
          </p:nvPr>
        </p:nvSpPr>
        <p:spPr>
          <a:prstGeom prst="rect">
            <a:avLst/>
          </a:prstGeom>
        </p:spPr>
        <p:txBody>
          <a:bodyPr/>
          <a:lstStyle/>
          <a:p>
            <a:pPr/>
            <a:r>
              <a:t>examples/104-plot-interaction-select</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2" name="click"/>
          <p:cNvSpPr txBox="1"/>
          <p:nvPr>
            <p:ph type="title"/>
          </p:nvPr>
        </p:nvSpPr>
        <p:spPr>
          <a:prstGeom prst="rect">
            <a:avLst/>
          </a:prstGeom>
        </p:spPr>
        <p:txBody>
          <a:bodyPr/>
          <a:lstStyle>
            <a:lvl1pPr defTabSz="808990">
              <a:defRPr sz="13720">
                <a:latin typeface="Monaco"/>
                <a:ea typeface="Monaco"/>
                <a:cs typeface="Monaco"/>
                <a:sym typeface="Monaco"/>
              </a:defRPr>
            </a:lvl1pPr>
          </a:lstStyle>
          <a:p>
            <a:pPr/>
            <a:r>
              <a:t>click</a:t>
            </a:r>
          </a:p>
        </p:txBody>
      </p:sp>
      <p:sp>
        <p:nvSpPr>
          <p:cNvPr id="693" name="plotOutput(outputId = &quot;plot1&quot;,…"/>
          <p:cNvSpPr txBox="1"/>
          <p:nvPr>
            <p:ph type="body" idx="13"/>
          </p:nvPr>
        </p:nvSpPr>
        <p:spPr>
          <a:xfrm>
            <a:off x="1167411" y="3499850"/>
            <a:ext cx="22049177" cy="4499869"/>
          </a:xfrm>
          <a:prstGeom prst="rect">
            <a:avLst/>
          </a:prstGeom>
        </p:spPr>
        <p:txBody>
          <a:bodyPr/>
          <a:lstStyle/>
          <a:p>
            <a:pPr algn="l" defTabSz="457200">
              <a:lnSpc>
                <a:spcPts val="11000"/>
              </a:lnSpc>
              <a:spcBef>
                <a:spcPts val="1600"/>
              </a:spcBef>
              <a:defRPr sz="8000">
                <a:solidFill>
                  <a:srgbClr val="000000"/>
                </a:solidFill>
                <a:latin typeface="Monaco"/>
                <a:ea typeface="Monaco"/>
                <a:cs typeface="Monaco"/>
                <a:sym typeface="Monaco"/>
              </a:defRPr>
            </a:pPr>
            <a:r>
              <a:t>plotOutput(outputId = "plot1", </a:t>
            </a:r>
          </a:p>
          <a:p>
            <a:pPr algn="l" defTabSz="457200">
              <a:lnSpc>
                <a:spcPts val="11000"/>
              </a:lnSpc>
              <a:spcBef>
                <a:spcPts val="1600"/>
              </a:spcBef>
              <a:defRPr sz="8000">
                <a:solidFill>
                  <a:srgbClr val="000000"/>
                </a:solidFill>
                <a:latin typeface="Monaco"/>
                <a:ea typeface="Monaco"/>
                <a:cs typeface="Monaco"/>
                <a:sym typeface="Monaco"/>
              </a:defRPr>
            </a:pPr>
            <a:r>
              <a:t>    click = "plot1_click"</a:t>
            </a:r>
          </a:p>
          <a:p>
            <a:pPr algn="l" defTabSz="457200">
              <a:lnSpc>
                <a:spcPts val="11000"/>
              </a:lnSpc>
              <a:spcBef>
                <a:spcPts val="1600"/>
              </a:spcBef>
              <a:defRPr sz="8000">
                <a:solidFill>
                  <a:srgbClr val="000000"/>
                </a:solidFill>
                <a:latin typeface="Monaco"/>
                <a:ea typeface="Monaco"/>
                <a:cs typeface="Monaco"/>
                <a:sym typeface="Monaco"/>
              </a:defRPr>
            </a:pPr>
            <a:r>
              <a:t>)</a:t>
            </a:r>
          </a:p>
        </p:txBody>
      </p:sp>
      <p:sp>
        <p:nvSpPr>
          <p:cNvPr id="694" name="Arrow"/>
          <p:cNvSpPr/>
          <p:nvPr/>
        </p:nvSpPr>
        <p:spPr>
          <a:xfrm>
            <a:off x="5272464" y="7862585"/>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95" name="input$plot1_click"/>
          <p:cNvSpPr txBox="1"/>
          <p:nvPr/>
        </p:nvSpPr>
        <p:spPr>
          <a:xfrm>
            <a:off x="8525662" y="7976001"/>
            <a:ext cx="10738310" cy="14116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onaco"/>
                <a:ea typeface="Monaco"/>
                <a:cs typeface="Monaco"/>
                <a:sym typeface="Monaco"/>
              </a:defRPr>
            </a:lvl1pPr>
          </a:lstStyle>
          <a:p>
            <a:pPr/>
            <a:r>
              <a:t>input$plot1_click</a:t>
            </a:r>
          </a:p>
        </p:txBody>
      </p:sp>
      <p:sp>
        <p:nvSpPr>
          <p:cNvPr id="696" name="input$plot1_click$x…"/>
          <p:cNvSpPr txBox="1"/>
          <p:nvPr/>
        </p:nvSpPr>
        <p:spPr>
          <a:xfrm>
            <a:off x="9364910" y="9615312"/>
            <a:ext cx="11544425" cy="23652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912812" indent="-912812" algn="l">
              <a:buSzPct val="50000"/>
              <a:buChar char="•"/>
              <a:defRPr b="0" sz="6900">
                <a:solidFill>
                  <a:srgbClr val="434343"/>
                </a:solidFill>
                <a:latin typeface="Monaco"/>
                <a:ea typeface="Monaco"/>
                <a:cs typeface="Monaco"/>
                <a:sym typeface="Monaco"/>
              </a:defRPr>
            </a:pPr>
            <a:r>
              <a:t>input$plot1_click$x</a:t>
            </a:r>
          </a:p>
          <a:p>
            <a:pPr marL="912812" indent="-912812" algn="l">
              <a:buSzPct val="50000"/>
              <a:buChar char="•"/>
              <a:defRPr b="0" sz="6900">
                <a:solidFill>
                  <a:srgbClr val="434343"/>
                </a:solidFill>
                <a:latin typeface="Monaco"/>
                <a:ea typeface="Monaco"/>
                <a:cs typeface="Monaco"/>
                <a:sym typeface="Monaco"/>
              </a:defRPr>
            </a:pPr>
            <a:r>
              <a:t>input$plot1_click$y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9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69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6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96" grpId="3"/>
      <p:bldP build="whole" bldLvl="1" animBg="1" rev="0" advAuto="0" spid="695" grpId="2"/>
      <p:bldP build="whole" bldLvl="1" animBg="1" rev="0" advAuto="0" spid="694" grpId="1"/>
    </p:bldLst>
  </p:timing>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8" name="nearPoints(dataframe_name,…"/>
          <p:cNvSpPr txBox="1"/>
          <p:nvPr>
            <p:ph type="body" idx="13"/>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nearPoints(</a:t>
            </a:r>
            <a:r>
              <a:t>dataframe_name</a:t>
            </a:r>
            <a:r>
              <a:t>, </a:t>
            </a:r>
          </a:p>
          <a:p>
            <a:pPr algn="l" defTabSz="457200">
              <a:lnSpc>
                <a:spcPts val="10000"/>
              </a:lnSpc>
              <a:defRPr>
                <a:solidFill>
                  <a:srgbClr val="000000"/>
                </a:solidFill>
                <a:latin typeface="Monaco"/>
                <a:ea typeface="Monaco"/>
                <a:cs typeface="Monaco"/>
                <a:sym typeface="Monaco"/>
              </a:defRPr>
            </a:pPr>
            <a:r>
              <a:t>           input$plot1_click, </a:t>
            </a:r>
          </a:p>
          <a:p>
            <a:pPr algn="l" defTabSz="457200">
              <a:lnSpc>
                <a:spcPts val="10000"/>
              </a:lnSpc>
              <a:defRPr>
                <a:solidFill>
                  <a:srgbClr val="000000"/>
                </a:solidFill>
                <a:latin typeface="Monaco"/>
                <a:ea typeface="Monaco"/>
                <a:cs typeface="Monaco"/>
                <a:sym typeface="Monaco"/>
              </a:defRPr>
            </a:pPr>
            <a:r>
              <a:t>           xvar = "</a:t>
            </a:r>
            <a:r>
              <a:t>x_variable_name</a:t>
            </a:r>
            <a:r>
              <a:t>", </a:t>
            </a:r>
          </a:p>
          <a:p>
            <a:pPr lvl="1" indent="0" algn="l" defTabSz="457200">
              <a:lnSpc>
                <a:spcPts val="10000"/>
              </a:lnSpc>
              <a:defRPr>
                <a:solidFill>
                  <a:srgbClr val="000000"/>
                </a:solidFill>
                <a:latin typeface="Monaco"/>
                <a:ea typeface="Monaco"/>
                <a:cs typeface="Monaco"/>
                <a:sym typeface="Monaco"/>
              </a:defRPr>
            </a:pPr>
            <a:r>
              <a:t>           yvar = "</a:t>
            </a:r>
            <a:r>
              <a:t>y_variable_name</a:t>
            </a:r>
            <a:r>
              <a:t>")</a:t>
            </a:r>
          </a:p>
        </p:txBody>
      </p:sp>
      <p:sp>
        <p:nvSpPr>
          <p:cNvPr id="699" name="Click Helper Function"/>
          <p:cNvSpPr txBox="1"/>
          <p:nvPr>
            <p:ph type="body" idx="14"/>
          </p:nvPr>
        </p:nvSpPr>
        <p:spPr>
          <a:prstGeom prst="rect">
            <a:avLst/>
          </a:prstGeom>
        </p:spPr>
        <p:txBody>
          <a:bodyPr/>
          <a:lstStyle/>
          <a:p>
            <a:pPr/>
            <a:r>
              <a:t>Click Helper Function</a:t>
            </a:r>
          </a:p>
        </p:txBody>
      </p:sp>
      <p:sp>
        <p:nvSpPr>
          <p:cNvPr id="700" name="Arrow"/>
          <p:cNvSpPr/>
          <p:nvPr/>
        </p:nvSpPr>
        <p:spPr>
          <a:xfrm>
            <a:off x="3114773" y="10753471"/>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01" name="Subset of the data frame (or NULL)"/>
          <p:cNvSpPr txBox="1"/>
          <p:nvPr/>
        </p:nvSpPr>
        <p:spPr>
          <a:xfrm>
            <a:off x="6367971" y="10810711"/>
            <a:ext cx="11829034"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j-lt"/>
                <a:ea typeface="+mj-ea"/>
                <a:cs typeface="+mj-cs"/>
                <a:sym typeface="Open Sans Condensed Light"/>
              </a:defRPr>
            </a:lvl1pPr>
          </a:lstStyle>
          <a:p>
            <a:pPr/>
            <a:r>
              <a:t>Subset of the data frame (or NULL)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0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0" grpId="1"/>
      <p:bldP build="whole" bldLvl="1" animBg="1" rev="0" advAuto="0" spid="701" grpId="2"/>
    </p:bldLst>
  </p:timing>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5" name="Brush"/>
          <p:cNvSpPr txBox="1"/>
          <p:nvPr>
            <p:ph type="title"/>
          </p:nvPr>
        </p:nvSpPr>
        <p:spPr>
          <a:prstGeom prst="rect">
            <a:avLst/>
          </a:prstGeom>
        </p:spPr>
        <p:txBody>
          <a:bodyPr/>
          <a:lstStyle>
            <a:lvl1pPr defTabSz="808990">
              <a:defRPr sz="13720">
                <a:latin typeface="Monaco"/>
                <a:ea typeface="Monaco"/>
                <a:cs typeface="Monaco"/>
                <a:sym typeface="Monaco"/>
              </a:defRPr>
            </a:lvl1pPr>
          </a:lstStyle>
          <a:p>
            <a:pPr/>
            <a:r>
              <a:t>Brush</a:t>
            </a:r>
          </a:p>
        </p:txBody>
      </p:sp>
      <p:sp>
        <p:nvSpPr>
          <p:cNvPr id="706" name="plotOutput(outputId = &quot;plot1&quot;,…"/>
          <p:cNvSpPr txBox="1"/>
          <p:nvPr>
            <p:ph type="body" idx="13"/>
          </p:nvPr>
        </p:nvSpPr>
        <p:spPr>
          <a:xfrm>
            <a:off x="1167411" y="3499850"/>
            <a:ext cx="22049177" cy="4499869"/>
          </a:xfrm>
          <a:prstGeom prst="rect">
            <a:avLst/>
          </a:prstGeom>
        </p:spPr>
        <p:txBody>
          <a:bodyPr/>
          <a:lstStyle/>
          <a:p>
            <a:pPr algn="l" defTabSz="457200">
              <a:lnSpc>
                <a:spcPts val="11000"/>
              </a:lnSpc>
              <a:spcBef>
                <a:spcPts val="1600"/>
              </a:spcBef>
              <a:defRPr sz="8000">
                <a:solidFill>
                  <a:srgbClr val="000000"/>
                </a:solidFill>
                <a:latin typeface="Monaco"/>
                <a:ea typeface="Monaco"/>
                <a:cs typeface="Monaco"/>
                <a:sym typeface="Monaco"/>
              </a:defRPr>
            </a:pPr>
            <a:r>
              <a:t>plotOutput(outputId = "plot1", </a:t>
            </a:r>
          </a:p>
          <a:p>
            <a:pPr algn="l" defTabSz="457200">
              <a:lnSpc>
                <a:spcPts val="11000"/>
              </a:lnSpc>
              <a:spcBef>
                <a:spcPts val="1600"/>
              </a:spcBef>
              <a:defRPr sz="8000">
                <a:solidFill>
                  <a:srgbClr val="000000"/>
                </a:solidFill>
                <a:latin typeface="Monaco"/>
                <a:ea typeface="Monaco"/>
                <a:cs typeface="Monaco"/>
                <a:sym typeface="Monaco"/>
              </a:defRPr>
            </a:pPr>
            <a:r>
              <a:t>    brush = "plot1_brush"</a:t>
            </a:r>
          </a:p>
          <a:p>
            <a:pPr algn="l" defTabSz="457200">
              <a:lnSpc>
                <a:spcPts val="11000"/>
              </a:lnSpc>
              <a:spcBef>
                <a:spcPts val="1600"/>
              </a:spcBef>
              <a:defRPr sz="8000">
                <a:solidFill>
                  <a:srgbClr val="000000"/>
                </a:solidFill>
                <a:latin typeface="Monaco"/>
                <a:ea typeface="Monaco"/>
                <a:cs typeface="Monaco"/>
                <a:sym typeface="Monaco"/>
              </a:defRPr>
            </a:pPr>
            <a:r>
              <a:t>)</a:t>
            </a:r>
          </a:p>
        </p:txBody>
      </p:sp>
      <p:sp>
        <p:nvSpPr>
          <p:cNvPr id="707" name="Arrow"/>
          <p:cNvSpPr/>
          <p:nvPr/>
        </p:nvSpPr>
        <p:spPr>
          <a:xfrm>
            <a:off x="5272464" y="7862585"/>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08" name="input$plot1_brush"/>
          <p:cNvSpPr txBox="1"/>
          <p:nvPr/>
        </p:nvSpPr>
        <p:spPr>
          <a:xfrm>
            <a:off x="8525662" y="7976001"/>
            <a:ext cx="10738310" cy="14116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onaco"/>
                <a:ea typeface="Monaco"/>
                <a:cs typeface="Monaco"/>
                <a:sym typeface="Monaco"/>
              </a:defRPr>
            </a:lvl1pPr>
          </a:lstStyle>
          <a:p>
            <a:pPr/>
            <a:r>
              <a:t>input$plot1_brush</a:t>
            </a:r>
          </a:p>
        </p:txBody>
      </p:sp>
      <p:sp>
        <p:nvSpPr>
          <p:cNvPr id="709" name="input$plot1_brush$xmin…"/>
          <p:cNvSpPr txBox="1"/>
          <p:nvPr/>
        </p:nvSpPr>
        <p:spPr>
          <a:xfrm>
            <a:off x="9490601" y="9511755"/>
            <a:ext cx="9791540" cy="34521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912812" indent="-912812" algn="l">
              <a:buSzPct val="50000"/>
              <a:buChar char="•"/>
              <a:defRPr b="0" sz="5000">
                <a:solidFill>
                  <a:srgbClr val="434343"/>
                </a:solidFill>
                <a:latin typeface="Monaco"/>
                <a:ea typeface="Monaco"/>
                <a:cs typeface="Monaco"/>
                <a:sym typeface="Monaco"/>
              </a:defRPr>
            </a:pPr>
            <a:r>
              <a:t>input$plot1_brush$xmin</a:t>
            </a:r>
          </a:p>
          <a:p>
            <a:pPr marL="912812" indent="-912812" algn="l">
              <a:buSzPct val="50000"/>
              <a:buChar char="•"/>
              <a:defRPr b="0" sz="5000">
                <a:solidFill>
                  <a:srgbClr val="434343"/>
                </a:solidFill>
                <a:latin typeface="Monaco"/>
                <a:ea typeface="Monaco"/>
                <a:cs typeface="Monaco"/>
                <a:sym typeface="Monaco"/>
              </a:defRPr>
            </a:pPr>
            <a:r>
              <a:t>input$plot1_brush$xmax</a:t>
            </a:r>
          </a:p>
          <a:p>
            <a:pPr marL="912812" indent="-912812" algn="l">
              <a:buSzPct val="50000"/>
              <a:buChar char="•"/>
              <a:defRPr b="0" sz="5000">
                <a:solidFill>
                  <a:srgbClr val="434343"/>
                </a:solidFill>
                <a:latin typeface="Monaco"/>
                <a:ea typeface="Monaco"/>
                <a:cs typeface="Monaco"/>
                <a:sym typeface="Monaco"/>
              </a:defRPr>
            </a:pPr>
            <a:r>
              <a:t>input$plot1_brush$ymin</a:t>
            </a:r>
          </a:p>
          <a:p>
            <a:pPr marL="912812" indent="-912812" algn="l">
              <a:buSzPct val="50000"/>
              <a:buChar char="•"/>
              <a:defRPr b="0" sz="5000">
                <a:solidFill>
                  <a:srgbClr val="434343"/>
                </a:solidFill>
                <a:latin typeface="Monaco"/>
                <a:ea typeface="Monaco"/>
                <a:cs typeface="Monaco"/>
                <a:sym typeface="Monaco"/>
              </a:defRPr>
            </a:pPr>
            <a:r>
              <a:t>input$plot1_brush$ymax</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0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0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7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7" grpId="1"/>
      <p:bldP build="whole" bldLvl="1" animBg="1" rev="0" advAuto="0" spid="708" grpId="2"/>
      <p:bldP build="whole" bldLvl="1" animBg="1" rev="0" advAuto="0" spid="709" grpId="3"/>
    </p:bldLst>
  </p:timing>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1" name="brushedPoints(dataframe_name,…"/>
          <p:cNvSpPr txBox="1"/>
          <p:nvPr>
            <p:ph type="body" idx="13"/>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brushedPoints(</a:t>
            </a:r>
            <a:r>
              <a:t>dataframe_name</a:t>
            </a:r>
            <a:r>
              <a:t>, </a:t>
            </a:r>
          </a:p>
          <a:p>
            <a:pPr algn="l" defTabSz="457200">
              <a:lnSpc>
                <a:spcPts val="10000"/>
              </a:lnSpc>
              <a:defRPr>
                <a:solidFill>
                  <a:srgbClr val="000000"/>
                </a:solidFill>
                <a:latin typeface="Monaco"/>
                <a:ea typeface="Monaco"/>
                <a:cs typeface="Monaco"/>
                <a:sym typeface="Monaco"/>
              </a:defRPr>
            </a:pPr>
            <a:r>
              <a:t>              input$plot1_brush, </a:t>
            </a:r>
          </a:p>
          <a:p>
            <a:pPr algn="l" defTabSz="457200">
              <a:lnSpc>
                <a:spcPts val="10000"/>
              </a:lnSpc>
              <a:defRPr>
                <a:solidFill>
                  <a:srgbClr val="000000"/>
                </a:solidFill>
                <a:latin typeface="Monaco"/>
                <a:ea typeface="Monaco"/>
                <a:cs typeface="Monaco"/>
                <a:sym typeface="Monaco"/>
              </a:defRPr>
            </a:pPr>
            <a:r>
              <a:t>              xvar = "</a:t>
            </a:r>
            <a:r>
              <a:t>x_variable_name</a:t>
            </a:r>
            <a:r>
              <a:t>", </a:t>
            </a:r>
          </a:p>
          <a:p>
            <a:pPr lvl="1" indent="0" algn="l" defTabSz="457200">
              <a:lnSpc>
                <a:spcPts val="10000"/>
              </a:lnSpc>
              <a:defRPr>
                <a:solidFill>
                  <a:srgbClr val="000000"/>
                </a:solidFill>
                <a:latin typeface="Monaco"/>
                <a:ea typeface="Monaco"/>
                <a:cs typeface="Monaco"/>
                <a:sym typeface="Monaco"/>
              </a:defRPr>
            </a:pPr>
            <a:r>
              <a:t>              yvar = "</a:t>
            </a:r>
            <a:r>
              <a:t>y_variable_name</a:t>
            </a:r>
            <a:r>
              <a:t>")</a:t>
            </a:r>
          </a:p>
        </p:txBody>
      </p:sp>
      <p:sp>
        <p:nvSpPr>
          <p:cNvPr id="712" name="Brush Helper Function"/>
          <p:cNvSpPr txBox="1"/>
          <p:nvPr>
            <p:ph type="body" idx="14"/>
          </p:nvPr>
        </p:nvSpPr>
        <p:spPr>
          <a:prstGeom prst="rect">
            <a:avLst/>
          </a:prstGeom>
        </p:spPr>
        <p:txBody>
          <a:bodyPr/>
          <a:lstStyle/>
          <a:p>
            <a:pPr/>
            <a:r>
              <a:t>Brush Helper Function</a:t>
            </a:r>
          </a:p>
        </p:txBody>
      </p:sp>
      <p:sp>
        <p:nvSpPr>
          <p:cNvPr id="713" name="Arrow"/>
          <p:cNvSpPr/>
          <p:nvPr/>
        </p:nvSpPr>
        <p:spPr>
          <a:xfrm>
            <a:off x="3114773" y="10753471"/>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14" name="Subset of the data frame (or NULL)"/>
          <p:cNvSpPr txBox="1"/>
          <p:nvPr/>
        </p:nvSpPr>
        <p:spPr>
          <a:xfrm>
            <a:off x="6367971" y="10810711"/>
            <a:ext cx="11829034"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j-lt"/>
                <a:ea typeface="+mj-ea"/>
                <a:cs typeface="+mj-cs"/>
                <a:sym typeface="Open Sans Condensed Light"/>
              </a:defRPr>
            </a:lvl1pPr>
          </a:lstStyle>
          <a:p>
            <a:pPr/>
            <a:r>
              <a:t>Subset of the data frame (or NULL)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1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4" grpId="2"/>
      <p:bldP build="whole" bldLvl="1" animBg="1" rev="0" advAuto="0" spid="713" grpId="1"/>
    </p:bldLst>
  </p:timing>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8" name="brushedPoints(dataframe_name,…"/>
          <p:cNvSpPr txBox="1"/>
          <p:nvPr>
            <p:ph type="body" idx="13"/>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brushedPoints(</a:t>
            </a:r>
            <a:r>
              <a:t>dataframe_name</a:t>
            </a:r>
            <a:r>
              <a:t>, </a:t>
            </a:r>
          </a:p>
          <a:p>
            <a:pPr algn="l" defTabSz="457200">
              <a:lnSpc>
                <a:spcPts val="10000"/>
              </a:lnSpc>
              <a:defRPr>
                <a:solidFill>
                  <a:srgbClr val="000000"/>
                </a:solidFill>
                <a:latin typeface="Monaco"/>
                <a:ea typeface="Monaco"/>
                <a:cs typeface="Monaco"/>
                <a:sym typeface="Monaco"/>
              </a:defRPr>
            </a:pPr>
            <a:r>
              <a:t>              input$plot1_brush, </a:t>
            </a:r>
          </a:p>
          <a:p>
            <a:pPr algn="l" defTabSz="457200">
              <a:lnSpc>
                <a:spcPts val="10000"/>
              </a:lnSpc>
              <a:defRPr>
                <a:solidFill>
                  <a:srgbClr val="000000"/>
                </a:solidFill>
                <a:latin typeface="Monaco"/>
                <a:ea typeface="Monaco"/>
                <a:cs typeface="Monaco"/>
                <a:sym typeface="Monaco"/>
              </a:defRPr>
            </a:pPr>
            <a:r>
              <a:t>              xvar = "</a:t>
            </a:r>
            <a:r>
              <a:t>x_variable_name</a:t>
            </a:r>
            <a:r>
              <a:t>", </a:t>
            </a:r>
          </a:p>
          <a:p>
            <a:pPr lvl="1" indent="0" algn="l" defTabSz="457200">
              <a:lnSpc>
                <a:spcPts val="10000"/>
              </a:lnSpc>
              <a:defRPr>
                <a:solidFill>
                  <a:srgbClr val="000000"/>
                </a:solidFill>
                <a:latin typeface="Monaco"/>
                <a:ea typeface="Monaco"/>
                <a:cs typeface="Monaco"/>
                <a:sym typeface="Monaco"/>
              </a:defRPr>
            </a:pPr>
            <a:r>
              <a:t>              yvar = </a:t>
            </a:r>
            <a:r>
              <a:rPr>
                <a:solidFill>
                  <a:schemeClr val="accent6"/>
                </a:solidFill>
              </a:rPr>
              <a:t>input$selectedvar</a:t>
            </a:r>
            <a:r>
              <a:t>)</a:t>
            </a:r>
          </a:p>
        </p:txBody>
      </p:sp>
      <p:sp>
        <p:nvSpPr>
          <p:cNvPr id="719" name="Brush Helper Function"/>
          <p:cNvSpPr txBox="1"/>
          <p:nvPr>
            <p:ph type="body" idx="14"/>
          </p:nvPr>
        </p:nvSpPr>
        <p:spPr>
          <a:prstGeom prst="rect">
            <a:avLst/>
          </a:prstGeom>
        </p:spPr>
        <p:txBody>
          <a:bodyPr/>
          <a:lstStyle/>
          <a:p>
            <a:pPr/>
            <a:r>
              <a:t>Brush Helper Function</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3" name="Demo Code"/>
          <p:cNvSpPr txBox="1"/>
          <p:nvPr>
            <p:ph type="title"/>
          </p:nvPr>
        </p:nvSpPr>
        <p:spPr>
          <a:prstGeom prst="rect">
            <a:avLst/>
          </a:prstGeom>
        </p:spPr>
        <p:txBody>
          <a:bodyPr/>
          <a:lstStyle/>
          <a:p>
            <a:pPr/>
            <a:r>
              <a:t>Demo Code</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5" name="Exercise 2C"/>
          <p:cNvSpPr txBox="1"/>
          <p:nvPr>
            <p:ph type="title"/>
          </p:nvPr>
        </p:nvSpPr>
        <p:spPr>
          <a:prstGeom prst="rect">
            <a:avLst/>
          </a:prstGeom>
        </p:spPr>
        <p:txBody>
          <a:bodyPr/>
          <a:lstStyle/>
          <a:p>
            <a:pPr/>
            <a:r>
              <a:t>Exercise 2C</a:t>
            </a:r>
          </a:p>
        </p:txBody>
      </p:sp>
      <p:sp>
        <p:nvSpPr>
          <p:cNvPr id="726" name="exercises/exercise2/app.R or answer2b.R…"/>
          <p:cNvSpPr txBox="1"/>
          <p:nvPr>
            <p:ph type="body" idx="1"/>
          </p:nvPr>
        </p:nvSpPr>
        <p:spPr>
          <a:prstGeom prst="rect">
            <a:avLst/>
          </a:prstGeom>
        </p:spPr>
        <p:txBody>
          <a:bodyPr anchor="t"/>
          <a:lstStyle/>
          <a:p>
            <a:pPr algn="l" defTabSz="602615">
              <a:defRPr sz="6205"/>
            </a:pPr>
            <a:r>
              <a:t>exercises/exercise2/app.R </a:t>
            </a:r>
            <a:r>
              <a:rPr i="1">
                <a:latin typeface="+mj-lt"/>
                <a:ea typeface="+mj-ea"/>
                <a:cs typeface="+mj-cs"/>
                <a:sym typeface="Open Sans Condensed Light"/>
              </a:rPr>
              <a:t>or</a:t>
            </a:r>
            <a:r>
              <a:t> answer2b.R</a:t>
            </a:r>
          </a:p>
          <a:p>
            <a:pPr algn="l" defTabSz="602615">
              <a:defRPr sz="6205"/>
            </a:pPr>
          </a:p>
          <a:p>
            <a:pPr marL="695325" indent="-695325" algn="l" defTabSz="602615">
              <a:spcBef>
                <a:spcPts val="2700"/>
              </a:spcBef>
              <a:buSzPct val="125000"/>
              <a:buChar char="•"/>
              <a:defRPr sz="6205"/>
            </a:pPr>
            <a:r>
              <a:t>Set the </a:t>
            </a:r>
            <a:r>
              <a:rPr>
                <a:latin typeface="Monaco"/>
                <a:ea typeface="Monaco"/>
                <a:cs typeface="Monaco"/>
                <a:sym typeface="Monaco"/>
              </a:rPr>
              <a:t>brush</a:t>
            </a:r>
            <a:r>
              <a:t> argument to </a:t>
            </a:r>
            <a:r>
              <a:rPr>
                <a:latin typeface="Monaco"/>
                <a:ea typeface="Monaco"/>
                <a:cs typeface="Monaco"/>
                <a:sym typeface="Monaco"/>
              </a:rPr>
              <a:t>plotOutput</a:t>
            </a:r>
            <a:r>
              <a:t> to "plot1_brush"</a:t>
            </a:r>
          </a:p>
          <a:p>
            <a:pPr marL="695325" indent="-695325" algn="l" defTabSz="602615">
              <a:spcBef>
                <a:spcPts val="1000"/>
              </a:spcBef>
              <a:buSzPct val="125000"/>
              <a:buChar char="•"/>
              <a:defRPr sz="6205"/>
            </a:pPr>
            <a:r>
              <a:t>Change </a:t>
            </a:r>
            <a:r>
              <a:rPr>
                <a:latin typeface="Monaco"/>
                <a:ea typeface="Monaco"/>
                <a:cs typeface="Monaco"/>
                <a:sym typeface="Monaco"/>
              </a:rPr>
              <a:t>DT::renderDataTable()</a:t>
            </a:r>
            <a:r>
              <a:t> to use output from </a:t>
            </a:r>
            <a:r>
              <a:rPr>
                <a:latin typeface="Monaco"/>
                <a:ea typeface="Monaco"/>
                <a:cs typeface="Monaco"/>
                <a:sym typeface="Monaco"/>
              </a:rPr>
              <a:t>brushedPoints()</a:t>
            </a:r>
            <a:r>
              <a:t> instead of using </a:t>
            </a:r>
            <a:r>
              <a:rPr>
                <a:latin typeface="Monaco"/>
                <a:ea typeface="Monaco"/>
                <a:cs typeface="Monaco"/>
                <a:sym typeface="Monaco"/>
              </a:rPr>
              <a:t>data</a:t>
            </a:r>
            <a:r>
              <a:t> directly</a:t>
            </a:r>
          </a:p>
          <a:p>
            <a:pPr algn="l" defTabSz="602615">
              <a:defRPr sz="6205"/>
            </a:pPr>
          </a:p>
        </p:txBody>
      </p:sp>
      <p:pic>
        <p:nvPicPr>
          <p:cNvPr id="727"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07376" y="409499"/>
            <a:ext cx="4544635"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000000" fill="hold"/>
                                        <p:tgtEl>
                                          <p:spTgt spid="72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727"/>
                </p:tgtEl>
              </p:cMediaNode>
            </p:video>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1" name="mainPanel(…"/>
          <p:cNvSpPr txBox="1"/>
          <p:nvPr>
            <p:ph type="body" idx="13"/>
          </p:nvPr>
        </p:nvSpPr>
        <p:spPr>
          <a:xfrm>
            <a:off x="1167411" y="1389651"/>
            <a:ext cx="22049177" cy="10936698"/>
          </a:xfrm>
          <a:prstGeom prst="rect">
            <a:avLst/>
          </a:prstGeom>
          <a:extLst>
            <a:ext uri="{C572A759-6A51-4108-AA02-DFA0A04FC94B}">
              <ma14:wrappingTextBoxFlag xmlns:ma14="http://schemas.microsoft.com/office/mac/drawingml/2011/main" val="1"/>
            </a:ext>
          </a:extLst>
        </p:spPr>
        <p:txBody>
          <a:bodyPr/>
          <a:lstStyle/>
          <a:p>
            <a:pPr algn="l">
              <a:defRPr sz="5800">
                <a:solidFill>
                  <a:srgbClr val="000000"/>
                </a:solidFill>
                <a:latin typeface="Monaco"/>
                <a:ea typeface="Monaco"/>
                <a:cs typeface="Monaco"/>
                <a:sym typeface="Monaco"/>
              </a:defRPr>
            </a:pPr>
            <a:r>
              <a:t>mainPanel(</a:t>
            </a:r>
          </a:p>
          <a:p>
            <a:pPr algn="l">
              <a:defRPr sz="5800">
                <a:solidFill>
                  <a:srgbClr val="000000"/>
                </a:solidFill>
                <a:latin typeface="Monaco"/>
                <a:ea typeface="Monaco"/>
                <a:cs typeface="Monaco"/>
                <a:sym typeface="Monaco"/>
              </a:defRPr>
            </a:pPr>
            <a:r>
              <a:t>    plotOutput("plot1", brush="plot1_brush")</a:t>
            </a:r>
          </a:p>
          <a:p>
            <a:pPr algn="l">
              <a:defRPr sz="5800">
                <a:solidFill>
                  <a:srgbClr val="000000"/>
                </a:solidFill>
                <a:latin typeface="Monaco"/>
                <a:ea typeface="Monaco"/>
                <a:cs typeface="Monaco"/>
                <a:sym typeface="Monaco"/>
              </a:defRPr>
            </a:pPr>
            <a:r>
              <a:t>)</a:t>
            </a:r>
          </a:p>
          <a:p>
            <a:pPr algn="l">
              <a:defRPr sz="5800">
                <a:solidFill>
                  <a:srgbClr val="000000"/>
                </a:solidFill>
                <a:latin typeface="Monaco"/>
                <a:ea typeface="Monaco"/>
                <a:cs typeface="Monaco"/>
                <a:sym typeface="Monaco"/>
              </a:defRPr>
            </a:pPr>
          </a:p>
          <a:p>
            <a:pPr algn="l">
              <a:defRPr sz="5800">
                <a:solidFill>
                  <a:srgbClr val="000000"/>
                </a:solidFill>
                <a:latin typeface="Monaco"/>
                <a:ea typeface="Monaco"/>
                <a:cs typeface="Monaco"/>
                <a:sym typeface="Monaco"/>
              </a:defRPr>
            </a:pPr>
          </a:p>
          <a:p>
            <a:pPr algn="l">
              <a:defRPr sz="5800">
                <a:solidFill>
                  <a:srgbClr val="000000"/>
                </a:solidFill>
                <a:latin typeface="Monaco"/>
                <a:ea typeface="Monaco"/>
                <a:cs typeface="Monaco"/>
                <a:sym typeface="Monaco"/>
              </a:defRPr>
            </a:pPr>
          </a:p>
          <a:p>
            <a:pPr algn="l">
              <a:defRPr sz="5800">
                <a:solidFill>
                  <a:srgbClr val="000000"/>
                </a:solidFill>
                <a:latin typeface="Monaco"/>
                <a:ea typeface="Monaco"/>
                <a:cs typeface="Monaco"/>
                <a:sym typeface="Monaco"/>
              </a:defRPr>
            </a:pPr>
            <a:r>
              <a:t>output$datatable1 &lt;- DT::renderDataTable(</a:t>
            </a:r>
          </a:p>
          <a:p>
            <a:pPr algn="l">
              <a:defRPr sz="5800">
                <a:solidFill>
                  <a:srgbClr val="000000"/>
                </a:solidFill>
                <a:latin typeface="Monaco"/>
                <a:ea typeface="Monaco"/>
                <a:cs typeface="Monaco"/>
                <a:sym typeface="Monaco"/>
              </a:defRPr>
            </a:pPr>
            <a:r>
              <a:t>    brushedPoints(data, input$plot1_brush, </a:t>
            </a:r>
          </a:p>
          <a:p>
            <a:pPr algn="l">
              <a:defRPr sz="5800">
                <a:solidFill>
                  <a:srgbClr val="000000"/>
                </a:solidFill>
                <a:latin typeface="Monaco"/>
                <a:ea typeface="Monaco"/>
                <a:cs typeface="Monaco"/>
                <a:sym typeface="Monaco"/>
              </a:defRPr>
            </a:pPr>
            <a:r>
              <a:t>                  xvar="area", yvar=input$yval) </a:t>
            </a:r>
          </a:p>
          <a:p>
            <a:pPr algn="l">
              <a:defRPr sz="58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735"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latin typeface="+mn-lt"/>
                <a:ea typeface="+mn-ea"/>
                <a:cs typeface="+mn-cs"/>
                <a:sym typeface="Open Sans Condensed Bold"/>
              </a:defRPr>
            </a:pPr>
            <a:r>
              <a:t>Sharing Your Shiny Application</a:t>
            </a:r>
          </a:p>
        </p:txBody>
      </p:sp>
      <p:sp>
        <p:nvSpPr>
          <p:cNvPr id="736" name="Triangle"/>
          <p:cNvSpPr/>
          <p:nvPr/>
        </p:nvSpPr>
        <p:spPr>
          <a:xfrm rot="13501725">
            <a:off x="1920203" y="10264114"/>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Tools for Your Colleagues"/>
          <p:cNvSpPr txBox="1"/>
          <p:nvPr>
            <p:ph type="title"/>
          </p:nvPr>
        </p:nvSpPr>
        <p:spPr>
          <a:prstGeom prst="rect">
            <a:avLst/>
          </a:prstGeom>
        </p:spPr>
        <p:txBody>
          <a:bodyPr/>
          <a:lstStyle>
            <a:lvl1pPr defTabSz="742950">
              <a:defRPr sz="12600"/>
            </a:lvl1pPr>
          </a:lstStyle>
          <a:p>
            <a:pPr/>
            <a:r>
              <a:t>Tools for Your Colleagues</a:t>
            </a:r>
          </a:p>
        </p:txBody>
      </p:sp>
      <p:sp>
        <p:nvSpPr>
          <p:cNvPr id="162" name="https://ebsubudhi.shinyapps.io/DataGeneration/"/>
          <p:cNvSpPr txBox="1"/>
          <p:nvPr/>
        </p:nvSpPr>
        <p:spPr>
          <a:xfrm>
            <a:off x="204401" y="12852851"/>
            <a:ext cx="744512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https://ebsubudhi.shinyapps.io/DataGeneration/</a:t>
            </a:r>
          </a:p>
        </p:txBody>
      </p:sp>
      <p:pic>
        <p:nvPicPr>
          <p:cNvPr id="163" name="Image" descr="Image"/>
          <p:cNvPicPr>
            <a:picLocks noChangeAspect="1"/>
          </p:cNvPicPr>
          <p:nvPr/>
        </p:nvPicPr>
        <p:blipFill>
          <a:blip r:embed="rId3">
            <a:extLst/>
          </a:blip>
          <a:stretch>
            <a:fillRect/>
          </a:stretch>
        </p:blipFill>
        <p:spPr>
          <a:xfrm>
            <a:off x="3755050" y="2763288"/>
            <a:ext cx="16873900" cy="9967875"/>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8" name="Sharing Your Application"/>
          <p:cNvSpPr txBox="1"/>
          <p:nvPr>
            <p:ph type="title"/>
          </p:nvPr>
        </p:nvSpPr>
        <p:spPr>
          <a:prstGeom prst="rect">
            <a:avLst/>
          </a:prstGeom>
        </p:spPr>
        <p:txBody>
          <a:bodyPr/>
          <a:lstStyle>
            <a:lvl1pPr defTabSz="742950">
              <a:defRPr sz="12600"/>
            </a:lvl1pPr>
          </a:lstStyle>
          <a:p>
            <a:pPr/>
            <a:r>
              <a:t>Sharing Your Application</a:t>
            </a:r>
          </a:p>
        </p:txBody>
      </p:sp>
      <p:sp>
        <p:nvSpPr>
          <p:cNvPr id="739" name="Share your Files…"/>
          <p:cNvSpPr txBox="1"/>
          <p:nvPr>
            <p:ph type="body" idx="13"/>
          </p:nvPr>
        </p:nvSpPr>
        <p:spPr>
          <a:xfrm>
            <a:off x="1167411" y="3591378"/>
            <a:ext cx="22049177" cy="8343901"/>
          </a:xfrm>
          <a:prstGeom prst="rect">
            <a:avLst/>
          </a:prstGeom>
        </p:spPr>
        <p:txBody>
          <a:bodyPr/>
          <a:lstStyle/>
          <a:p>
            <a:pPr>
              <a:defRPr sz="9600">
                <a:solidFill>
                  <a:schemeClr val="accent6"/>
                </a:solidFill>
              </a:defRPr>
            </a:pPr>
            <a:r>
              <a:t>Share your Files</a:t>
            </a:r>
          </a:p>
          <a:p>
            <a:pPr>
              <a:defRPr sz="6000"/>
            </a:pPr>
            <a:r>
              <a:t>Other R Users can run your app locally</a:t>
            </a:r>
          </a:p>
          <a:p>
            <a:pPr>
              <a:defRPr sz="6000"/>
            </a:pPr>
          </a:p>
          <a:p>
            <a:pPr>
              <a:defRPr sz="6000"/>
            </a:pPr>
          </a:p>
          <a:p>
            <a:pPr>
              <a:defRPr sz="9600">
                <a:solidFill>
                  <a:schemeClr val="accent6"/>
                </a:solidFill>
              </a:defRPr>
            </a:pPr>
            <a:r>
              <a:t>Deploy to a Server</a:t>
            </a:r>
          </a:p>
          <a:p>
            <a:pPr>
              <a:defRPr sz="6000"/>
            </a:pPr>
            <a:r>
              <a:rPr u="sng">
                <a:hlinkClick r:id="rId2" invalidUrl="" action="" tgtFrame="" tooltip="" history="1" highlightClick="0" endSnd="0"/>
              </a:rPr>
              <a:t>shinyapps.io</a:t>
            </a:r>
            <a:r>
              <a:t> or a custom server</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1" name="http://shinyapps.io"/>
          <p:cNvSpPr txBox="1"/>
          <p:nvPr>
            <p:ph type="title"/>
          </p:nvPr>
        </p:nvSpPr>
        <p:spPr>
          <a:prstGeom prst="rect">
            <a:avLst/>
          </a:prstGeom>
        </p:spPr>
        <p:txBody>
          <a:bodyPr/>
          <a:lstStyle/>
          <a:p>
            <a:pPr/>
            <a:r>
              <a:t>http://shinyapps.io</a:t>
            </a:r>
          </a:p>
        </p:txBody>
      </p:sp>
      <p:sp>
        <p:nvSpPr>
          <p:cNvPr id="742" name="Make an Account or Sign In"/>
          <p:cNvSpPr txBox="1"/>
          <p:nvPr>
            <p:ph type="body" sz="quarter" idx="1"/>
          </p:nvPr>
        </p:nvSpPr>
        <p:spPr>
          <a:prstGeom prst="rect">
            <a:avLst/>
          </a:prstGeom>
        </p:spPr>
        <p:txBody>
          <a:bodyPr/>
          <a:lstStyle/>
          <a:p>
            <a:pPr/>
            <a:r>
              <a:t>Make an Account or Sign In</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44" name="Image" descr="Image"/>
          <p:cNvPicPr>
            <a:picLocks noChangeAspect="1"/>
          </p:cNvPicPr>
          <p:nvPr/>
        </p:nvPicPr>
        <p:blipFill>
          <a:blip r:embed="rId2">
            <a:extLst/>
          </a:blip>
          <a:stretch>
            <a:fillRect/>
          </a:stretch>
        </p:blipFill>
        <p:spPr>
          <a:xfrm>
            <a:off x="920750" y="349250"/>
            <a:ext cx="22542500" cy="13017500"/>
          </a:xfrm>
          <a:prstGeom prst="rect">
            <a:avLst/>
          </a:prstGeom>
          <a:ln w="12700">
            <a:miter lim="400000"/>
          </a:ln>
        </p:spPr>
      </p:pic>
      <p:sp>
        <p:nvSpPr>
          <p:cNvPr id="745" name="Arrow"/>
          <p:cNvSpPr/>
          <p:nvPr/>
        </p:nvSpPr>
        <p:spPr>
          <a:xfrm flipH="1">
            <a:off x="7965281" y="5279571"/>
            <a:ext cx="2104005" cy="127000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46" name="Arrow"/>
          <p:cNvSpPr/>
          <p:nvPr/>
        </p:nvSpPr>
        <p:spPr>
          <a:xfrm flipH="1" rot="5400000">
            <a:off x="19449426" y="9180569"/>
            <a:ext cx="1270001" cy="1270001"/>
          </a:xfrm>
          <a:prstGeom prst="rightArrow">
            <a:avLst>
              <a:gd name="adj1" fmla="val 30728"/>
              <a:gd name="adj2" fmla="val 52856"/>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47" name="Copy and Run in Console"/>
          <p:cNvSpPr txBox="1"/>
          <p:nvPr/>
        </p:nvSpPr>
        <p:spPr>
          <a:xfrm>
            <a:off x="18188877" y="10592706"/>
            <a:ext cx="379110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chemeClr val="accent6"/>
                </a:solidFill>
                <a:latin typeface="+mn-lt"/>
                <a:ea typeface="+mn-ea"/>
                <a:cs typeface="+mn-cs"/>
                <a:sym typeface="Open Sans Condensed Bold"/>
              </a:defRPr>
            </a:lvl1pPr>
          </a:lstStyle>
          <a:p>
            <a:pPr/>
            <a:r>
              <a:t>Copy and Run in Console</a:t>
            </a:r>
          </a:p>
        </p:txBody>
      </p:sp>
      <p:sp>
        <p:nvSpPr>
          <p:cNvPr id="748" name="Install rsconnect if you haven't"/>
          <p:cNvSpPr txBox="1"/>
          <p:nvPr/>
        </p:nvSpPr>
        <p:spPr>
          <a:xfrm>
            <a:off x="10274706" y="5603421"/>
            <a:ext cx="474229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chemeClr val="accent6"/>
                </a:solidFill>
                <a:latin typeface="+mn-lt"/>
                <a:ea typeface="+mn-ea"/>
                <a:cs typeface="+mn-cs"/>
                <a:sym typeface="Open Sans Condensed Bold"/>
              </a:defRPr>
            </a:lvl1pPr>
          </a:lstStyle>
          <a:p>
            <a:pPr/>
            <a:r>
              <a:t>Install rsconnect if you haven't</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0" name="rsconnect::deployApp('exercises/exercise3')"/>
          <p:cNvSpPr txBox="1"/>
          <p:nvPr>
            <p:ph type="body" idx="13"/>
          </p:nvPr>
        </p:nvSpPr>
        <p:spPr>
          <a:xfrm>
            <a:off x="1167411" y="8555620"/>
            <a:ext cx="22049177" cy="922760"/>
          </a:xfrm>
          <a:prstGeom prst="rect">
            <a:avLst/>
          </a:prstGeom>
          <a:extLst>
            <a:ext uri="{C572A759-6A51-4108-AA02-DFA0A04FC94B}">
              <ma14:wrappingTextBoxFlag xmlns:ma14="http://schemas.microsoft.com/office/mac/drawingml/2011/main" val="1"/>
            </a:ext>
          </a:extLst>
        </p:spPr>
        <p:txBody>
          <a:bodyPr/>
          <a:lstStyle>
            <a:lvl1pPr defTabSz="457200">
              <a:lnSpc>
                <a:spcPts val="7600"/>
              </a:lnSpc>
              <a:defRPr sz="5200">
                <a:solidFill>
                  <a:srgbClr val="000000"/>
                </a:solidFill>
                <a:latin typeface="Monaco"/>
                <a:ea typeface="Monaco"/>
                <a:cs typeface="Monaco"/>
                <a:sym typeface="Monaco"/>
              </a:defRPr>
            </a:lvl1pPr>
          </a:lstStyle>
          <a:p>
            <a:pPr/>
            <a:r>
              <a:t>rsconnect::deployApp('exercises/exercise3')</a:t>
            </a:r>
          </a:p>
        </p:txBody>
      </p:sp>
      <p:sp>
        <p:nvSpPr>
          <p:cNvPr id="751" name="shinyapps.io"/>
          <p:cNvSpPr txBox="1"/>
          <p:nvPr>
            <p:ph type="title" idx="4294967295"/>
          </p:nvPr>
        </p:nvSpPr>
        <p:spPr>
          <a:xfrm>
            <a:off x="1689100" y="355600"/>
            <a:ext cx="21005800" cy="2286000"/>
          </a:xfrm>
          <a:prstGeom prst="rect">
            <a:avLst/>
          </a:prstGeom>
        </p:spPr>
        <p:txBody>
          <a:bodyPr anchor="ctr"/>
          <a:lstStyle>
            <a:lvl1pPr defTabSz="742950">
              <a:defRPr sz="12600">
                <a:solidFill>
                  <a:srgbClr val="434343"/>
                </a:solidFill>
              </a:defRPr>
            </a:lvl1pPr>
          </a:lstStyle>
          <a:p>
            <a:pPr/>
            <a:r>
              <a:t>shinyapps.io</a:t>
            </a:r>
          </a:p>
        </p:txBody>
      </p:sp>
      <p:pic>
        <p:nvPicPr>
          <p:cNvPr id="752" name="Image" descr="Image"/>
          <p:cNvPicPr>
            <a:picLocks noChangeAspect="1"/>
          </p:cNvPicPr>
          <p:nvPr/>
        </p:nvPicPr>
        <p:blipFill>
          <a:blip r:embed="rId2">
            <a:extLst/>
          </a:blip>
          <a:stretch>
            <a:fillRect/>
          </a:stretch>
        </p:blipFill>
        <p:spPr>
          <a:xfrm>
            <a:off x="2760910" y="4027248"/>
            <a:ext cx="6114576" cy="2126810"/>
          </a:xfrm>
          <a:prstGeom prst="rect">
            <a:avLst/>
          </a:prstGeom>
          <a:ln w="12700">
            <a:miter lim="400000"/>
          </a:ln>
        </p:spPr>
      </p:pic>
      <p:pic>
        <p:nvPicPr>
          <p:cNvPr id="753" name="Image" descr="Image"/>
          <p:cNvPicPr>
            <a:picLocks noChangeAspect="1"/>
          </p:cNvPicPr>
          <p:nvPr/>
        </p:nvPicPr>
        <p:blipFill>
          <a:blip r:embed="rId3">
            <a:extLst/>
          </a:blip>
          <a:stretch>
            <a:fillRect/>
          </a:stretch>
        </p:blipFill>
        <p:spPr>
          <a:xfrm>
            <a:off x="13559970" y="4174395"/>
            <a:ext cx="9144001" cy="2286001"/>
          </a:xfrm>
          <a:prstGeom prst="rect">
            <a:avLst/>
          </a:prstGeom>
          <a:ln w="12700">
            <a:miter lim="400000"/>
          </a:ln>
        </p:spPr>
      </p:pic>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5" name="Christina Maimone"/>
          <p:cNvSpPr txBox="1"/>
          <p:nvPr/>
        </p:nvSpPr>
        <p:spPr>
          <a:xfrm>
            <a:off x="437260" y="9925085"/>
            <a:ext cx="20828001" cy="158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0" sz="7200">
                <a:solidFill>
                  <a:schemeClr val="accent6">
                    <a:hueOff val="-119728"/>
                    <a:satOff val="5580"/>
                    <a:lumOff val="-12961"/>
                  </a:schemeClr>
                </a:solidFill>
                <a:latin typeface="Roboto Slab Regular"/>
                <a:ea typeface="Roboto Slab Regular"/>
                <a:cs typeface="Roboto Slab Regular"/>
                <a:sym typeface="Roboto Slab Regular"/>
              </a:defRPr>
            </a:lvl1pPr>
          </a:lstStyle>
          <a:p>
            <a:pPr/>
            <a:r>
              <a:t>Christina Maimone</a:t>
            </a:r>
          </a:p>
        </p:txBody>
      </p:sp>
      <p:sp>
        <p:nvSpPr>
          <p:cNvPr id="756" name="That's It"/>
          <p:cNvSpPr txBox="1"/>
          <p:nvPr>
            <p:ph type="title"/>
          </p:nvPr>
        </p:nvSpPr>
        <p:spPr>
          <a:xfrm>
            <a:off x="1778000" y="1264557"/>
            <a:ext cx="20828000" cy="4648201"/>
          </a:xfrm>
          <a:prstGeom prst="rect">
            <a:avLst/>
          </a:prstGeom>
        </p:spPr>
        <p:txBody>
          <a:bodyPr/>
          <a:lstStyle/>
          <a:p>
            <a:pPr/>
            <a:r>
              <a:t>That's It</a:t>
            </a:r>
          </a:p>
        </p:txBody>
      </p:sp>
      <p:sp>
        <p:nvSpPr>
          <p:cNvPr id="757" name="Questions?"/>
          <p:cNvSpPr txBox="1"/>
          <p:nvPr>
            <p:ph type="body" sz="quarter" idx="1"/>
          </p:nvPr>
        </p:nvSpPr>
        <p:spPr>
          <a:xfrm>
            <a:off x="1778000" y="6039757"/>
            <a:ext cx="20828000" cy="1587501"/>
          </a:xfrm>
          <a:prstGeom prst="rect">
            <a:avLst/>
          </a:prstGeom>
        </p:spPr>
        <p:txBody>
          <a:bodyPr/>
          <a:lstStyle/>
          <a:p>
            <a:pPr/>
            <a:r>
              <a:t>Questions?</a:t>
            </a:r>
          </a:p>
        </p:txBody>
      </p:sp>
      <p:sp>
        <p:nvSpPr>
          <p:cNvPr id="758" name="christina.maimone@northwestern.edu…"/>
          <p:cNvSpPr txBox="1"/>
          <p:nvPr/>
        </p:nvSpPr>
        <p:spPr>
          <a:xfrm>
            <a:off x="517519" y="11198749"/>
            <a:ext cx="9862395"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4200">
                <a:solidFill>
                  <a:srgbClr val="434343"/>
                </a:solidFill>
                <a:latin typeface="Open Sans Regular"/>
                <a:ea typeface="Open Sans Regular"/>
                <a:cs typeface="Open Sans Regular"/>
                <a:sym typeface="Open Sans Regular"/>
              </a:defRPr>
            </a:pPr>
            <a:r>
              <a:t>christina.maimone@northwestern.edu</a:t>
            </a:r>
          </a:p>
          <a:p>
            <a:pPr algn="l">
              <a:defRPr b="0" sz="4200">
                <a:solidFill>
                  <a:srgbClr val="434343"/>
                </a:solidFill>
                <a:latin typeface="Open Sans Regular"/>
                <a:ea typeface="Open Sans Regular"/>
                <a:cs typeface="Open Sans Regular"/>
                <a:sym typeface="Open Sans Regular"/>
              </a:defRPr>
            </a:pPr>
            <a:r>
              <a:t>      @maimonecr</a:t>
            </a:r>
          </a:p>
        </p:txBody>
      </p:sp>
      <p:pic>
        <p:nvPicPr>
          <p:cNvPr id="759" name="unknown.png" descr="unknown.png"/>
          <p:cNvPicPr>
            <a:picLocks noChangeAspect="1"/>
          </p:cNvPicPr>
          <p:nvPr/>
        </p:nvPicPr>
        <p:blipFill>
          <a:blip r:embed="rId2">
            <a:extLst/>
          </a:blip>
          <a:stretch>
            <a:fillRect/>
          </a:stretch>
        </p:blipFill>
        <p:spPr>
          <a:xfrm>
            <a:off x="650421" y="12118815"/>
            <a:ext cx="575517" cy="466886"/>
          </a:xfrm>
          <a:prstGeom prst="rect">
            <a:avLst/>
          </a:prstGeom>
          <a:ln w="12700">
            <a:miter lim="400000"/>
          </a:ln>
        </p:spPr>
      </p:pic>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762" name="Extras"/>
          <p:cNvSpPr txBox="1"/>
          <p:nvPr>
            <p:ph type="title"/>
          </p:nvPr>
        </p:nvSpPr>
        <p:spPr>
          <a:prstGeom prst="rect">
            <a:avLst/>
          </a:prstGeom>
        </p:spPr>
        <p:txBody>
          <a:bodyPr/>
          <a:lstStyle>
            <a:lvl1pPr>
              <a:defRPr>
                <a:solidFill>
                  <a:srgbClr val="FFFFFF"/>
                </a:solidFill>
              </a:defRPr>
            </a:lvl1pPr>
          </a:lstStyle>
          <a:p>
            <a:pPr/>
            <a:r>
              <a:t>Extras</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4" name="Reactivity"/>
          <p:cNvSpPr txBox="1"/>
          <p:nvPr>
            <p:ph type="title"/>
          </p:nvPr>
        </p:nvSpPr>
        <p:spPr>
          <a:prstGeom prst="rect">
            <a:avLst/>
          </a:prstGeom>
        </p:spPr>
        <p:txBody>
          <a:bodyPr/>
          <a:lstStyle/>
          <a:p>
            <a:pPr/>
            <a:r>
              <a:t>Reactivity</a:t>
            </a:r>
          </a:p>
        </p:txBody>
      </p:sp>
      <p:sp>
        <p:nvSpPr>
          <p:cNvPr id="765" name="How does this all work?"/>
          <p:cNvSpPr txBox="1"/>
          <p:nvPr>
            <p:ph type="body" sz="quarter" idx="1"/>
          </p:nvPr>
        </p:nvSpPr>
        <p:spPr>
          <a:prstGeom prst="rect">
            <a:avLst/>
          </a:prstGeom>
        </p:spPr>
        <p:txBody>
          <a:bodyPr/>
          <a:lstStyle/>
          <a:p>
            <a:pPr/>
            <a:r>
              <a:t>How does this all work?</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67" name="shiny2.png" descr="shiny2.png"/>
          <p:cNvPicPr>
            <a:picLocks noChangeAspect="1"/>
          </p:cNvPicPr>
          <p:nvPr/>
        </p:nvPicPr>
        <p:blipFill>
          <a:blip r:embed="rId3">
            <a:extLst/>
          </a:blip>
          <a:stretch>
            <a:fillRect/>
          </a:stretch>
        </p:blipFill>
        <p:spPr>
          <a:xfrm>
            <a:off x="4778153" y="2446522"/>
            <a:ext cx="15313195" cy="8462556"/>
          </a:xfrm>
          <a:prstGeom prst="rect">
            <a:avLst/>
          </a:prstGeom>
          <a:ln w="12700">
            <a:miter lim="400000"/>
          </a:ln>
          <a:effectLst>
            <a:outerShdw sx="100000" sy="100000" kx="0" ky="0" algn="b" rotWithShape="0" blurRad="431800" dist="25400" dir="5400000">
              <a:srgbClr val="000000">
                <a:alpha val="50000"/>
              </a:srgbClr>
            </a:outerShdw>
          </a:effectLst>
        </p:spPr>
      </p:pic>
      <p:sp>
        <p:nvSpPr>
          <p:cNvPr id="768" name="Rectangle"/>
          <p:cNvSpPr/>
          <p:nvPr/>
        </p:nvSpPr>
        <p:spPr>
          <a:xfrm>
            <a:off x="4974085" y="4140056"/>
            <a:ext cx="4719463" cy="2394252"/>
          </a:xfrm>
          <a:prstGeom prst="rect">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69" name="Rectangle"/>
          <p:cNvSpPr/>
          <p:nvPr/>
        </p:nvSpPr>
        <p:spPr>
          <a:xfrm>
            <a:off x="9858197" y="4291893"/>
            <a:ext cx="9750766" cy="6298832"/>
          </a:xfrm>
          <a:prstGeom prst="rect">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768"/>
                                        </p:tgtEl>
                                        <p:attrNameLst>
                                          <p:attrName>style.visibility</p:attrName>
                                        </p:attrNameLst>
                                      </p:cBhvr>
                                      <p:to>
                                        <p:strVal val="hidden"/>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7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69" grpId="3"/>
      <p:bldP build="whole" bldLvl="1" animBg="1" rev="0" advAuto="0" spid="768" grpId="1"/>
      <p:bldP build="whole" bldLvl="1" animBg="1" rev="0" advAuto="0" spid="768" grpId="2"/>
    </p:bldLst>
  </p:timing>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3" name="input$bins"/>
          <p:cNvSpPr txBox="1"/>
          <p:nvPr/>
        </p:nvSpPr>
        <p:spPr>
          <a:xfrm>
            <a:off x="2298690" y="8869055"/>
            <a:ext cx="4923170"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input$bins</a:t>
            </a:r>
          </a:p>
        </p:txBody>
      </p:sp>
      <p:sp>
        <p:nvSpPr>
          <p:cNvPr id="774" name="output$distplot"/>
          <p:cNvSpPr txBox="1"/>
          <p:nvPr/>
        </p:nvSpPr>
        <p:spPr>
          <a:xfrm>
            <a:off x="14934049" y="8869055"/>
            <a:ext cx="7022473"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output$distplot</a:t>
            </a:r>
          </a:p>
        </p:txBody>
      </p:sp>
      <p:sp>
        <p:nvSpPr>
          <p:cNvPr id="775" name="https://shiny.rstudio.com/articles/understanding-reactivity.html"/>
          <p:cNvSpPr txBox="1"/>
          <p:nvPr/>
        </p:nvSpPr>
        <p:spPr>
          <a:xfrm>
            <a:off x="386740" y="12752359"/>
            <a:ext cx="79385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u="sng">
                <a:solidFill>
                  <a:srgbClr val="6C6C6C"/>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https://shiny.rstudio.com/articles/understanding-reactivity.html</a:t>
            </a:r>
          </a:p>
        </p:txBody>
      </p:sp>
      <p:sp>
        <p:nvSpPr>
          <p:cNvPr id="776" name="Photo: By Freitag, Jens - Own work, CC BY-SA 3.0, https://commons.wikimedia.org/w/index.php?curid=47529895"/>
          <p:cNvSpPr txBox="1"/>
          <p:nvPr/>
        </p:nvSpPr>
        <p:spPr>
          <a:xfrm>
            <a:off x="10390547" y="12971377"/>
            <a:ext cx="1392108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rgbClr val="A9A9A9"/>
                </a:solidFill>
                <a:latin typeface="+mj-lt"/>
                <a:ea typeface="+mj-ea"/>
                <a:cs typeface="+mj-cs"/>
                <a:sym typeface="Open Sans Condensed Light"/>
              </a:defRPr>
            </a:lvl1pPr>
          </a:lstStyle>
          <a:p>
            <a:pPr/>
            <a:r>
              <a:t>Photo: By Freitag, Jens - Own work, CC BY-SA 3.0, https://commons.wikimedia.org/w/index.php?curid=47529895</a:t>
            </a:r>
          </a:p>
        </p:txBody>
      </p:sp>
      <p:grpSp>
        <p:nvGrpSpPr>
          <p:cNvPr id="779" name="Group"/>
          <p:cNvGrpSpPr/>
          <p:nvPr/>
        </p:nvGrpSpPr>
        <p:grpSpPr>
          <a:xfrm>
            <a:off x="5596656" y="4094548"/>
            <a:ext cx="2931005" cy="4171099"/>
            <a:chOff x="0" y="0"/>
            <a:chExt cx="2931004" cy="4171098"/>
          </a:xfrm>
        </p:grpSpPr>
        <p:pic>
          <p:nvPicPr>
            <p:cNvPr id="777" name="1200px-Männchen_der_Brieftaube.JPG" descr="1200px-Männchen_der_Brieftaube.JPG"/>
            <p:cNvPicPr>
              <a:picLocks noChangeAspect="1"/>
            </p:cNvPicPr>
            <p:nvPr/>
          </p:nvPicPr>
          <p:blipFill>
            <a:blip r:embed="rId4">
              <a:extLst/>
            </a:blip>
            <a:srcRect l="19676" t="0" r="21444" b="0"/>
            <a:stretch>
              <a:fillRect/>
            </a:stretch>
          </p:blipFill>
          <p:spPr>
            <a:xfrm>
              <a:off x="0" y="437557"/>
              <a:ext cx="2931005" cy="3733542"/>
            </a:xfrm>
            <a:prstGeom prst="rect">
              <a:avLst/>
            </a:prstGeom>
            <a:ln w="12700" cap="flat">
              <a:noFill/>
              <a:miter lim="400000"/>
            </a:ln>
            <a:effectLst/>
          </p:spPr>
        </p:pic>
        <p:sp>
          <p:nvSpPr>
            <p:cNvPr id="778" name="output$distplot"/>
            <p:cNvSpPr txBox="1"/>
            <p:nvPr/>
          </p:nvSpPr>
          <p:spPr>
            <a:xfrm>
              <a:off x="8584" y="0"/>
              <a:ext cx="2908362" cy="434093"/>
            </a:xfrm>
            <a:prstGeom prst="rect">
              <a:avLst/>
            </a:prstGeom>
            <a:noFill/>
            <a:ln w="25400" cap="flat">
              <a:solidFill>
                <a:srgbClr val="434343"/>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200">
                  <a:solidFill>
                    <a:schemeClr val="accent4">
                      <a:hueOff val="-624705"/>
                      <a:lumOff val="1372"/>
                    </a:schemeClr>
                  </a:solidFill>
                  <a:latin typeface="Monaco"/>
                  <a:ea typeface="Monaco"/>
                  <a:cs typeface="Monaco"/>
                  <a:sym typeface="Monaco"/>
                </a:defRPr>
              </a:lvl1pPr>
            </a:lstStyle>
            <a:p>
              <a:pPr/>
              <a:r>
                <a:t>output$distplot</a:t>
              </a:r>
            </a:p>
          </p:txBody>
        </p:sp>
      </p:grpSp>
      <p:sp>
        <p:nvSpPr>
          <p:cNvPr id="780" name="30"/>
          <p:cNvSpPr txBox="1"/>
          <p:nvPr/>
        </p:nvSpPr>
        <p:spPr>
          <a:xfrm>
            <a:off x="4138228" y="10318656"/>
            <a:ext cx="1244093" cy="1304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6"/>
                </a:solidFill>
              </a:defRPr>
            </a:lvl1pPr>
          </a:lstStyle>
          <a:p>
            <a:pPr/>
            <a:r>
              <a:t>30</a:t>
            </a:r>
          </a:p>
        </p:txBody>
      </p:sp>
      <p:sp>
        <p:nvSpPr>
          <p:cNvPr id="781" name="Arrow"/>
          <p:cNvSpPr/>
          <p:nvPr/>
        </p:nvSpPr>
        <p:spPr>
          <a:xfrm flipH="1">
            <a:off x="8515084" y="8757874"/>
            <a:ext cx="5526402" cy="1270001"/>
          </a:xfrm>
          <a:prstGeom prst="rightArrow">
            <a:avLst>
              <a:gd name="adj1" fmla="val 32000"/>
              <a:gd name="adj2" fmla="val 64000"/>
            </a:avLst>
          </a:prstGeom>
          <a:solidFill>
            <a:srgbClr val="434343"/>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785" name="Group"/>
          <p:cNvGrpSpPr/>
          <p:nvPr/>
        </p:nvGrpSpPr>
        <p:grpSpPr>
          <a:xfrm>
            <a:off x="15538950" y="274279"/>
            <a:ext cx="7864938" cy="4873668"/>
            <a:chOff x="0" y="0"/>
            <a:chExt cx="7864937" cy="4873666"/>
          </a:xfrm>
        </p:grpSpPr>
        <p:pic>
          <p:nvPicPr>
            <p:cNvPr id="782" name="SafeCom_server.png" descr="SafeCom_server.png"/>
            <p:cNvPicPr>
              <a:picLocks noChangeAspect="1"/>
            </p:cNvPicPr>
            <p:nvPr/>
          </p:nvPicPr>
          <p:blipFill>
            <a:blip r:embed="rId5">
              <a:extLst/>
            </a:blip>
            <a:stretch>
              <a:fillRect/>
            </a:stretch>
          </p:blipFill>
          <p:spPr>
            <a:xfrm>
              <a:off x="0" y="0"/>
              <a:ext cx="4571033" cy="4873667"/>
            </a:xfrm>
            <a:prstGeom prst="rect">
              <a:avLst/>
            </a:prstGeom>
            <a:ln w="12700" cap="flat">
              <a:noFill/>
              <a:miter lim="400000"/>
            </a:ln>
            <a:effectLst/>
          </p:spPr>
        </p:pic>
        <p:pic>
          <p:nvPicPr>
            <p:cNvPr id="783" name="rlogo.png" descr="rlogo.png"/>
            <p:cNvPicPr>
              <a:picLocks noChangeAspect="1"/>
            </p:cNvPicPr>
            <p:nvPr/>
          </p:nvPicPr>
          <p:blipFill>
            <a:blip r:embed="rId6">
              <a:extLst/>
            </a:blip>
            <a:stretch>
              <a:fillRect/>
            </a:stretch>
          </p:blipFill>
          <p:spPr>
            <a:xfrm>
              <a:off x="1439051" y="596846"/>
              <a:ext cx="746177" cy="578287"/>
            </a:xfrm>
            <a:prstGeom prst="rect">
              <a:avLst/>
            </a:prstGeom>
            <a:ln w="12700" cap="flat">
              <a:noFill/>
              <a:miter lim="400000"/>
            </a:ln>
            <a:effectLst/>
          </p:spPr>
        </p:pic>
        <p:sp>
          <p:nvSpPr>
            <p:cNvPr id="784" name="Shiny Server"/>
            <p:cNvSpPr txBox="1"/>
            <p:nvPr/>
          </p:nvSpPr>
          <p:spPr>
            <a:xfrm>
              <a:off x="4082023" y="1014482"/>
              <a:ext cx="3782915"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n-lt"/>
                  <a:ea typeface="+mn-ea"/>
                  <a:cs typeface="+mn-cs"/>
                  <a:sym typeface="Open Sans Condensed Bold"/>
                </a:defRPr>
              </a:lvl1pPr>
            </a:lstStyle>
            <a:p>
              <a:pPr/>
              <a:r>
                <a:t>Shiny Server</a:t>
              </a:r>
            </a:p>
          </p:txBody>
        </p:sp>
      </p:grpSp>
      <p:grpSp>
        <p:nvGrpSpPr>
          <p:cNvPr id="788" name="Group"/>
          <p:cNvGrpSpPr/>
          <p:nvPr/>
        </p:nvGrpSpPr>
        <p:grpSpPr>
          <a:xfrm>
            <a:off x="10636439" y="3744067"/>
            <a:ext cx="6087921" cy="4274205"/>
            <a:chOff x="0" y="0"/>
            <a:chExt cx="6087919" cy="4274204"/>
          </a:xfrm>
        </p:grpSpPr>
        <p:sp>
          <p:nvSpPr>
            <p:cNvPr id="786" name="Quote Bubble"/>
            <p:cNvSpPr/>
            <p:nvPr/>
          </p:nvSpPr>
          <p:spPr>
            <a:xfrm flipH="1">
              <a:off x="0" y="0"/>
              <a:ext cx="6087920" cy="4274205"/>
            </a:xfrm>
            <a:prstGeom prst="wedgeEllipseCallout">
              <a:avLst>
                <a:gd name="adj1" fmla="val -49385"/>
                <a:gd name="adj2" fmla="val 64024"/>
              </a:avLst>
            </a:prstGeom>
            <a:noFill/>
            <a:ln w="25400" cap="flat">
              <a:solidFill>
                <a:srgbClr val="434343"/>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787" name="I see you're 30.…"/>
            <p:cNvSpPr txBox="1"/>
            <p:nvPr/>
          </p:nvSpPr>
          <p:spPr>
            <a:xfrm>
              <a:off x="223633" y="740042"/>
              <a:ext cx="5640513" cy="299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0" sz="4200">
                  <a:solidFill>
                    <a:srgbClr val="434343"/>
                  </a:solidFill>
                  <a:latin typeface="+mn-lt"/>
                  <a:ea typeface="+mn-ea"/>
                  <a:cs typeface="+mn-cs"/>
                  <a:sym typeface="Open Sans Condensed Bold"/>
                </a:defRPr>
              </a:pPr>
              <a:r>
                <a:t>I see you're 30.</a:t>
              </a:r>
            </a:p>
            <a:p>
              <a:pPr>
                <a:defRPr b="0" sz="4200">
                  <a:solidFill>
                    <a:srgbClr val="434343"/>
                  </a:solidFill>
                  <a:latin typeface="+mn-lt"/>
                  <a:ea typeface="+mn-ea"/>
                  <a:cs typeface="+mn-cs"/>
                  <a:sym typeface="Open Sans Condensed Bold"/>
                </a:defRPr>
              </a:pPr>
              <a:r>
                <a:t>I need to know when you</a:t>
              </a:r>
            </a:p>
            <a:p>
              <a:pPr>
                <a:defRPr b="0" sz="4200">
                  <a:solidFill>
                    <a:srgbClr val="434343"/>
                  </a:solidFill>
                  <a:latin typeface="+mn-lt"/>
                  <a:ea typeface="+mn-ea"/>
                  <a:cs typeface="+mn-cs"/>
                  <a:sym typeface="Open Sans Condensed Bold"/>
                </a:defRPr>
              </a:pPr>
              <a:r>
                <a:t>change.  Send this</a:t>
              </a:r>
            </a:p>
            <a:p>
              <a:pPr>
                <a:defRPr b="0" sz="4200">
                  <a:solidFill>
                    <a:srgbClr val="434343"/>
                  </a:solidFill>
                  <a:latin typeface="+mn-lt"/>
                  <a:ea typeface="+mn-ea"/>
                  <a:cs typeface="+mn-cs"/>
                  <a:sym typeface="Open Sans Condensed Bold"/>
                </a:defRPr>
              </a:pPr>
              <a:r>
                <a:t>pigeon.</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7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8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77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78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78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7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80" grpId="2"/>
      <p:bldP build="whole" bldLvl="1" animBg="1" rev="0" advAuto="0" spid="774" grpId="3"/>
      <p:bldP build="whole" bldLvl="1" animBg="1" rev="0" advAuto="0" spid="781" grpId="4"/>
      <p:bldP build="whole" bldLvl="1" animBg="1" rev="0" advAuto="0" spid="788" grpId="5"/>
      <p:bldP build="whole" bldLvl="1" animBg="1" rev="0" advAuto="0" spid="779" grpId="6"/>
      <p:bldP build="whole" bldLvl="1" animBg="1" rev="0" advAuto="0" spid="773"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Teaching"/>
          <p:cNvSpPr txBox="1"/>
          <p:nvPr>
            <p:ph type="title"/>
          </p:nvPr>
        </p:nvSpPr>
        <p:spPr>
          <a:prstGeom prst="rect">
            <a:avLst/>
          </a:prstGeom>
        </p:spPr>
        <p:txBody>
          <a:bodyPr/>
          <a:lstStyle>
            <a:lvl1pPr defTabSz="742950">
              <a:defRPr sz="12600"/>
            </a:lvl1pPr>
          </a:lstStyle>
          <a:p>
            <a:pPr/>
            <a:r>
              <a:t>Teaching</a:t>
            </a:r>
          </a:p>
        </p:txBody>
      </p:sp>
      <p:sp>
        <p:nvSpPr>
          <p:cNvPr id="166" name="https://omaymas.shinyapps.io/Influence_Analysis/"/>
          <p:cNvSpPr txBox="1"/>
          <p:nvPr/>
        </p:nvSpPr>
        <p:spPr>
          <a:xfrm>
            <a:off x="145643" y="12874259"/>
            <a:ext cx="764827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https://omaymas.shinyapps.io/Influence_Analysis/</a:t>
            </a:r>
          </a:p>
        </p:txBody>
      </p:sp>
      <p:pic>
        <p:nvPicPr>
          <p:cNvPr id="167" name="Image" descr="Image"/>
          <p:cNvPicPr>
            <a:picLocks noChangeAspect="1"/>
          </p:cNvPicPr>
          <p:nvPr/>
        </p:nvPicPr>
        <p:blipFill>
          <a:blip r:embed="rId3">
            <a:extLst/>
          </a:blip>
          <a:stretch>
            <a:fillRect/>
          </a:stretch>
        </p:blipFill>
        <p:spPr>
          <a:xfrm>
            <a:off x="4543634" y="2793846"/>
            <a:ext cx="15296732" cy="9928168"/>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2" name="input$bins"/>
          <p:cNvSpPr txBox="1"/>
          <p:nvPr/>
        </p:nvSpPr>
        <p:spPr>
          <a:xfrm>
            <a:off x="2298690" y="8869055"/>
            <a:ext cx="4923170"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input$bins</a:t>
            </a:r>
          </a:p>
        </p:txBody>
      </p:sp>
      <p:sp>
        <p:nvSpPr>
          <p:cNvPr id="793" name="output$distplot"/>
          <p:cNvSpPr txBox="1"/>
          <p:nvPr/>
        </p:nvSpPr>
        <p:spPr>
          <a:xfrm>
            <a:off x="14934049" y="8869055"/>
            <a:ext cx="7022473"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output$distplot</a:t>
            </a:r>
          </a:p>
        </p:txBody>
      </p:sp>
      <p:sp>
        <p:nvSpPr>
          <p:cNvPr id="794" name="https://shiny.rstudio.com/articles/understanding-reactivity.html"/>
          <p:cNvSpPr txBox="1"/>
          <p:nvPr/>
        </p:nvSpPr>
        <p:spPr>
          <a:xfrm>
            <a:off x="386740" y="12752359"/>
            <a:ext cx="79385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https://shiny.rstudio.com/articles/understanding-reactivity.html</a:t>
            </a:r>
          </a:p>
        </p:txBody>
      </p:sp>
      <p:sp>
        <p:nvSpPr>
          <p:cNvPr id="795" name="Photo: By Freitag, Jens - Own work, CC BY-SA 3.0, https://commons.wikimedia.org/w/index.php?curid=47529895"/>
          <p:cNvSpPr txBox="1"/>
          <p:nvPr/>
        </p:nvSpPr>
        <p:spPr>
          <a:xfrm>
            <a:off x="10390547" y="12971377"/>
            <a:ext cx="1392108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rgbClr val="A9A9A9"/>
                </a:solidFill>
                <a:latin typeface="+mj-lt"/>
                <a:ea typeface="+mj-ea"/>
                <a:cs typeface="+mj-cs"/>
                <a:sym typeface="Open Sans Condensed Light"/>
              </a:defRPr>
            </a:lvl1pPr>
          </a:lstStyle>
          <a:p>
            <a:pPr/>
            <a:r>
              <a:t>Photo: By Freitag, Jens - Own work, CC BY-SA 3.0, https://commons.wikimedia.org/w/index.php?curid=47529895</a:t>
            </a:r>
          </a:p>
        </p:txBody>
      </p:sp>
      <p:grpSp>
        <p:nvGrpSpPr>
          <p:cNvPr id="798" name="Group"/>
          <p:cNvGrpSpPr/>
          <p:nvPr/>
        </p:nvGrpSpPr>
        <p:grpSpPr>
          <a:xfrm>
            <a:off x="5596656" y="4094548"/>
            <a:ext cx="2931005" cy="4171099"/>
            <a:chOff x="0" y="0"/>
            <a:chExt cx="2931004" cy="4171098"/>
          </a:xfrm>
        </p:grpSpPr>
        <p:pic>
          <p:nvPicPr>
            <p:cNvPr id="796" name="1200px-Männchen_der_Brieftaube.JPG" descr="1200px-Männchen_der_Brieftaube.JPG"/>
            <p:cNvPicPr>
              <a:picLocks noChangeAspect="1"/>
            </p:cNvPicPr>
            <p:nvPr/>
          </p:nvPicPr>
          <p:blipFill>
            <a:blip r:embed="rId3">
              <a:extLst/>
            </a:blip>
            <a:srcRect l="19676" t="0" r="21444" b="0"/>
            <a:stretch>
              <a:fillRect/>
            </a:stretch>
          </p:blipFill>
          <p:spPr>
            <a:xfrm>
              <a:off x="0" y="437557"/>
              <a:ext cx="2931005" cy="3733542"/>
            </a:xfrm>
            <a:prstGeom prst="rect">
              <a:avLst/>
            </a:prstGeom>
            <a:ln w="12700" cap="flat">
              <a:noFill/>
              <a:miter lim="400000"/>
            </a:ln>
            <a:effectLst/>
          </p:spPr>
        </p:pic>
        <p:sp>
          <p:nvSpPr>
            <p:cNvPr id="797" name="output$distplot"/>
            <p:cNvSpPr txBox="1"/>
            <p:nvPr/>
          </p:nvSpPr>
          <p:spPr>
            <a:xfrm>
              <a:off x="8584" y="0"/>
              <a:ext cx="2908362" cy="434093"/>
            </a:xfrm>
            <a:prstGeom prst="rect">
              <a:avLst/>
            </a:prstGeom>
            <a:noFill/>
            <a:ln w="25400" cap="flat">
              <a:solidFill>
                <a:srgbClr val="434343"/>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200">
                  <a:solidFill>
                    <a:schemeClr val="accent4">
                      <a:hueOff val="-624705"/>
                      <a:lumOff val="1372"/>
                    </a:schemeClr>
                  </a:solidFill>
                  <a:latin typeface="Monaco"/>
                  <a:ea typeface="Monaco"/>
                  <a:cs typeface="Monaco"/>
                  <a:sym typeface="Monaco"/>
                </a:defRPr>
              </a:lvl1pPr>
            </a:lstStyle>
            <a:p>
              <a:pPr/>
              <a:r>
                <a:t>output$distplot</a:t>
              </a:r>
            </a:p>
          </p:txBody>
        </p:sp>
      </p:grpSp>
      <p:sp>
        <p:nvSpPr>
          <p:cNvPr id="799" name="30"/>
          <p:cNvSpPr txBox="1"/>
          <p:nvPr/>
        </p:nvSpPr>
        <p:spPr>
          <a:xfrm>
            <a:off x="4138228" y="10318656"/>
            <a:ext cx="1244093" cy="1304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6"/>
                </a:solidFill>
              </a:defRPr>
            </a:lvl1pPr>
          </a:lstStyle>
          <a:p>
            <a:pPr/>
            <a:r>
              <a:t>30</a:t>
            </a:r>
          </a:p>
        </p:txBody>
      </p:sp>
      <p:grpSp>
        <p:nvGrpSpPr>
          <p:cNvPr id="803" name="Group"/>
          <p:cNvGrpSpPr/>
          <p:nvPr/>
        </p:nvGrpSpPr>
        <p:grpSpPr>
          <a:xfrm>
            <a:off x="15538950" y="274279"/>
            <a:ext cx="7864938" cy="4873668"/>
            <a:chOff x="0" y="0"/>
            <a:chExt cx="7864937" cy="4873666"/>
          </a:xfrm>
        </p:grpSpPr>
        <p:pic>
          <p:nvPicPr>
            <p:cNvPr id="800" name="SafeCom_server.png" descr="SafeCom_server.png"/>
            <p:cNvPicPr>
              <a:picLocks noChangeAspect="1"/>
            </p:cNvPicPr>
            <p:nvPr/>
          </p:nvPicPr>
          <p:blipFill>
            <a:blip r:embed="rId4">
              <a:extLst/>
            </a:blip>
            <a:stretch>
              <a:fillRect/>
            </a:stretch>
          </p:blipFill>
          <p:spPr>
            <a:xfrm>
              <a:off x="0" y="0"/>
              <a:ext cx="4571033" cy="4873667"/>
            </a:xfrm>
            <a:prstGeom prst="rect">
              <a:avLst/>
            </a:prstGeom>
            <a:ln w="12700" cap="flat">
              <a:noFill/>
              <a:miter lim="400000"/>
            </a:ln>
            <a:effectLst/>
          </p:spPr>
        </p:pic>
        <p:pic>
          <p:nvPicPr>
            <p:cNvPr id="801" name="rlogo.png" descr="rlogo.png"/>
            <p:cNvPicPr>
              <a:picLocks noChangeAspect="1"/>
            </p:cNvPicPr>
            <p:nvPr/>
          </p:nvPicPr>
          <p:blipFill>
            <a:blip r:embed="rId5">
              <a:extLst/>
            </a:blip>
            <a:stretch>
              <a:fillRect/>
            </a:stretch>
          </p:blipFill>
          <p:spPr>
            <a:xfrm>
              <a:off x="1439051" y="596846"/>
              <a:ext cx="746177" cy="578287"/>
            </a:xfrm>
            <a:prstGeom prst="rect">
              <a:avLst/>
            </a:prstGeom>
            <a:ln w="12700" cap="flat">
              <a:noFill/>
              <a:miter lim="400000"/>
            </a:ln>
            <a:effectLst/>
          </p:spPr>
        </p:pic>
        <p:sp>
          <p:nvSpPr>
            <p:cNvPr id="802" name="Shiny Server"/>
            <p:cNvSpPr txBox="1"/>
            <p:nvPr/>
          </p:nvSpPr>
          <p:spPr>
            <a:xfrm>
              <a:off x="4082023" y="1014482"/>
              <a:ext cx="3782915"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n-lt"/>
                  <a:ea typeface="+mn-ea"/>
                  <a:cs typeface="+mn-cs"/>
                  <a:sym typeface="Open Sans Condensed Bold"/>
                </a:defRPr>
              </a:lvl1pPr>
            </a:lstStyle>
            <a:p>
              <a:pPr/>
              <a:r>
                <a:t>Shiny Server</a:t>
              </a:r>
            </a:p>
          </p:txBody>
        </p:sp>
      </p:grpSp>
      <p:sp>
        <p:nvSpPr>
          <p:cNvPr id="804" name="25"/>
          <p:cNvSpPr txBox="1"/>
          <p:nvPr/>
        </p:nvSpPr>
        <p:spPr>
          <a:xfrm>
            <a:off x="4138228" y="10318656"/>
            <a:ext cx="1244093" cy="1304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6"/>
                </a:solidFill>
              </a:defRPr>
            </a:lvl1pPr>
          </a:lstStyle>
          <a:p>
            <a:pPr/>
            <a:r>
              <a:t>25</a:t>
            </a:r>
          </a:p>
        </p:txBody>
      </p:sp>
      <p:grpSp>
        <p:nvGrpSpPr>
          <p:cNvPr id="807" name="Group"/>
          <p:cNvGrpSpPr/>
          <p:nvPr/>
        </p:nvGrpSpPr>
        <p:grpSpPr>
          <a:xfrm>
            <a:off x="17092147" y="4440444"/>
            <a:ext cx="6502961" cy="3821979"/>
            <a:chOff x="0" y="0"/>
            <a:chExt cx="6502959" cy="3821977"/>
          </a:xfrm>
        </p:grpSpPr>
        <p:sp>
          <p:nvSpPr>
            <p:cNvPr id="805" name="Arrow"/>
            <p:cNvSpPr/>
            <p:nvPr/>
          </p:nvSpPr>
          <p:spPr>
            <a:xfrm flipH="1" rot="16200000">
              <a:off x="-1275989" y="1275988"/>
              <a:ext cx="3821978" cy="1270001"/>
            </a:xfrm>
            <a:prstGeom prst="rightArrow">
              <a:avLst>
                <a:gd name="adj1" fmla="val 32000"/>
                <a:gd name="adj2" fmla="val 64000"/>
              </a:avLst>
            </a:prstGeom>
            <a:solidFill>
              <a:srgbClr val="434343"/>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806" name="Something you need changed"/>
            <p:cNvSpPr txBox="1"/>
            <p:nvPr/>
          </p:nvSpPr>
          <p:spPr>
            <a:xfrm>
              <a:off x="1169511" y="1314202"/>
              <a:ext cx="5333449" cy="850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4300">
                  <a:solidFill>
                    <a:srgbClr val="434343"/>
                  </a:solidFill>
                  <a:latin typeface="+mj-lt"/>
                  <a:ea typeface="+mj-ea"/>
                  <a:cs typeface="+mj-cs"/>
                  <a:sym typeface="Open Sans Condensed Light"/>
                </a:defRPr>
              </a:lvl1pPr>
            </a:lstStyle>
            <a:p>
              <a:pPr/>
              <a:r>
                <a:t>Something you need changed</a:t>
              </a:r>
            </a:p>
          </p:txBody>
        </p:sp>
      </p:grpSp>
      <p:sp>
        <p:nvSpPr>
          <p:cNvPr id="808" name="Arrow"/>
          <p:cNvSpPr/>
          <p:nvPr/>
        </p:nvSpPr>
        <p:spPr>
          <a:xfrm flipH="1">
            <a:off x="8515084" y="8757874"/>
            <a:ext cx="5526402" cy="1270001"/>
          </a:xfrm>
          <a:prstGeom prst="rightArrow">
            <a:avLst>
              <a:gd name="adj1" fmla="val 32000"/>
              <a:gd name="adj2" fmla="val 64000"/>
            </a:avLst>
          </a:prstGeom>
          <a:solidFill>
            <a:srgbClr val="434343"/>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811" name="Group"/>
          <p:cNvGrpSpPr/>
          <p:nvPr/>
        </p:nvGrpSpPr>
        <p:grpSpPr>
          <a:xfrm>
            <a:off x="5596656" y="4094548"/>
            <a:ext cx="2931005" cy="4171099"/>
            <a:chOff x="0" y="0"/>
            <a:chExt cx="2931004" cy="4171098"/>
          </a:xfrm>
        </p:grpSpPr>
        <p:pic>
          <p:nvPicPr>
            <p:cNvPr id="809" name="1200px-Männchen_der_Brieftaube.JPG" descr="1200px-Männchen_der_Brieftaube.JPG"/>
            <p:cNvPicPr>
              <a:picLocks noChangeAspect="1"/>
            </p:cNvPicPr>
            <p:nvPr/>
          </p:nvPicPr>
          <p:blipFill>
            <a:blip r:embed="rId3">
              <a:extLst/>
            </a:blip>
            <a:srcRect l="19676" t="0" r="21444" b="0"/>
            <a:stretch>
              <a:fillRect/>
            </a:stretch>
          </p:blipFill>
          <p:spPr>
            <a:xfrm>
              <a:off x="0" y="437557"/>
              <a:ext cx="2931005" cy="3733542"/>
            </a:xfrm>
            <a:prstGeom prst="rect">
              <a:avLst/>
            </a:prstGeom>
            <a:ln w="12700" cap="flat">
              <a:noFill/>
              <a:miter lim="400000"/>
            </a:ln>
            <a:effectLst/>
          </p:spPr>
        </p:pic>
        <p:sp>
          <p:nvSpPr>
            <p:cNvPr id="810" name="output$distplot"/>
            <p:cNvSpPr txBox="1"/>
            <p:nvPr/>
          </p:nvSpPr>
          <p:spPr>
            <a:xfrm>
              <a:off x="8584" y="0"/>
              <a:ext cx="2908362" cy="434093"/>
            </a:xfrm>
            <a:prstGeom prst="rect">
              <a:avLst/>
            </a:prstGeom>
            <a:noFill/>
            <a:ln w="25400" cap="flat">
              <a:solidFill>
                <a:srgbClr val="434343"/>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200">
                  <a:solidFill>
                    <a:schemeClr val="accent4">
                      <a:hueOff val="-624705"/>
                      <a:lumOff val="1372"/>
                    </a:schemeClr>
                  </a:solidFill>
                  <a:latin typeface="Monaco"/>
                  <a:ea typeface="Monaco"/>
                  <a:cs typeface="Monaco"/>
                  <a:sym typeface="Monaco"/>
                </a:defRPr>
              </a:lvl1pPr>
            </a:lstStyle>
            <a:p>
              <a:pPr/>
              <a:r>
                <a:t>output$distplot</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1000" fill="hold"/>
                                        <p:tgtEl>
                                          <p:spTgt spid="799"/>
                                        </p:tgtEl>
                                      </p:cBhvr>
                                    </p:animEffect>
                                    <p:set>
                                      <p:cBhvr>
                                        <p:cTn id="7" fill="hold">
                                          <p:stCondLst>
                                            <p:cond delay="999"/>
                                          </p:stCondLst>
                                        </p:cTn>
                                        <p:tgtEl>
                                          <p:spTgt spid="799"/>
                                        </p:tgtEl>
                                        <p:attrNameLst>
                                          <p:attrName>style.visibility</p:attrName>
                                        </p:attrNameLst>
                                      </p:cBhvr>
                                      <p:to>
                                        <p:strVal val="hidden"/>
                                      </p:to>
                                    </p:set>
                                  </p:childTnLst>
                                </p:cTn>
                              </p:par>
                            </p:childTnLst>
                          </p:cTn>
                        </p:par>
                        <p:par>
                          <p:cTn id="8" fill="hold">
                            <p:stCondLst>
                              <p:cond delay="1000"/>
                            </p:stCondLst>
                            <p:childTnLst>
                              <p:par>
                                <p:cTn id="9" presetClass="entr" nodeType="afterEffect" presetSubtype="0" presetID="1" grpId="2" fill="hold">
                                  <p:stCondLst>
                                    <p:cond delay="0"/>
                                  </p:stCondLst>
                                  <p:iterate type="el" backwards="0">
                                    <p:tmAbs val="0"/>
                                  </p:iterate>
                                  <p:childTnLst>
                                    <p:set>
                                      <p:cBhvr>
                                        <p:cTn id="10" fill="hold"/>
                                        <p:tgtEl>
                                          <p:spTgt spid="8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accel="50000" decel="50000" fill="hold">
                                  <p:stCondLst>
                                    <p:cond delay="0"/>
                                  </p:stCondLst>
                                  <p:childTnLst>
                                    <p:animMotion path="M 0.000000 0.000000 L 0.311912 -0.252915" origin="layout" pathEditMode="relative">
                                      <p:cBhvr>
                                        <p:cTn id="14" dur="1000" fill="hold"/>
                                        <p:tgtEl>
                                          <p:spTgt spid="798"/>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0" presetID="1" grpId="4" fill="hold">
                                  <p:stCondLst>
                                    <p:cond delay="0"/>
                                  </p:stCondLst>
                                  <p:iterate type="el" backwards="0">
                                    <p:tmAbs val="0"/>
                                  </p:iterate>
                                  <p:childTnLst>
                                    <p:set>
                                      <p:cBhvr>
                                        <p:cTn id="18" fill="hold">
                                          <p:stCondLst>
                                            <p:cond delay="0"/>
                                          </p:stCondLst>
                                        </p:cTn>
                                        <p:tgtEl>
                                          <p:spTgt spid="798"/>
                                        </p:tgtEl>
                                        <p:attrNameLst>
                                          <p:attrName>style.visibility</p:attrName>
                                        </p:attrNameLst>
                                      </p:cBhvr>
                                      <p:to>
                                        <p:strVal val="hidden"/>
                                      </p:to>
                                    </p:set>
                                  </p:childTnLst>
                                </p:cTn>
                              </p:par>
                            </p:childTnLst>
                          </p:cTn>
                        </p:par>
                        <p:par>
                          <p:cTn id="19" fill="hold">
                            <p:stCondLst>
                              <p:cond delay="0"/>
                            </p:stCondLst>
                            <p:childTnLst>
                              <p:par>
                                <p:cTn id="20" presetClass="entr" nodeType="afterEffect" presetSubtype="0" presetID="1" grpId="5" fill="hold">
                                  <p:stCondLst>
                                    <p:cond delay="0"/>
                                  </p:stCondLst>
                                  <p:iterate type="el" backwards="0">
                                    <p:tmAbs val="0"/>
                                  </p:iterate>
                                  <p:childTnLst>
                                    <p:set>
                                      <p:cBhvr>
                                        <p:cTn id="21" fill="hold"/>
                                        <p:tgtEl>
                                          <p:spTgt spid="80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xit" nodeType="clickEffect" presetSubtype="0" presetID="1" grpId="6" fill="hold">
                                  <p:stCondLst>
                                    <p:cond delay="0"/>
                                  </p:stCondLst>
                                  <p:iterate type="el" backwards="0">
                                    <p:tmAbs val="0"/>
                                  </p:iterate>
                                  <p:childTnLst>
                                    <p:set>
                                      <p:cBhvr>
                                        <p:cTn id="25" fill="hold">
                                          <p:stCondLst>
                                            <p:cond delay="0"/>
                                          </p:stCondLst>
                                        </p:cTn>
                                        <p:tgtEl>
                                          <p:spTgt spid="807"/>
                                        </p:tgtEl>
                                        <p:attrNameLst>
                                          <p:attrName>style.visibility</p:attrName>
                                        </p:attrNameLst>
                                      </p:cBhvr>
                                      <p:to>
                                        <p:strVal val="hidden"/>
                                      </p:to>
                                    </p:set>
                                  </p:childTnLst>
                                </p:cTn>
                              </p:par>
                            </p:childTnLst>
                          </p:cTn>
                        </p:par>
                        <p:par>
                          <p:cTn id="26" fill="hold">
                            <p:stCondLst>
                              <p:cond delay="0"/>
                            </p:stCondLst>
                            <p:childTnLst>
                              <p:par>
                                <p:cTn id="27" presetClass="entr" nodeType="afterEffect" presetSubtype="0" presetID="1" grpId="7" fill="hold">
                                  <p:stCondLst>
                                    <p:cond delay="0"/>
                                  </p:stCondLst>
                                  <p:iterate type="el" backwards="0">
                                    <p:tmAbs val="0"/>
                                  </p:iterate>
                                  <p:childTnLst>
                                    <p:set>
                                      <p:cBhvr>
                                        <p:cTn id="28" fill="hold"/>
                                        <p:tgtEl>
                                          <p:spTgt spid="8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8" fill="hold">
                                  <p:stCondLst>
                                    <p:cond delay="0"/>
                                  </p:stCondLst>
                                  <p:iterate type="el" backwards="0">
                                    <p:tmAbs val="0"/>
                                  </p:iterate>
                                  <p:childTnLst>
                                    <p:set>
                                      <p:cBhvr>
                                        <p:cTn id="32" fill="hold"/>
                                        <p:tgtEl>
                                          <p:spTgt spid="8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98" grpId="4"/>
      <p:bldP build="whole" bldLvl="1" animBg="1" rev="0" advAuto="0" spid="799" grpId="1"/>
      <p:bldP build="whole" bldLvl="1" animBg="1" rev="0" advAuto="0" spid="807" grpId="5"/>
      <p:bldP build="whole" bldLvl="1" animBg="1" rev="0" advAuto="0" spid="807" grpId="6"/>
      <p:bldP build="whole" bldLvl="1" animBg="1" rev="0" advAuto="0" spid="808" grpId="7"/>
      <p:bldP build="whole" bldLvl="1" animBg="1" rev="0" advAuto="0" spid="804" grpId="2"/>
      <p:bldP build="whole" bldLvl="1" animBg="1" rev="0" advAuto="0" spid="811" grpId="8"/>
    </p:bldLst>
  </p:timing>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3" name="Reactive Sources and Endpoints"/>
          <p:cNvSpPr txBox="1"/>
          <p:nvPr>
            <p:ph type="title"/>
          </p:nvPr>
        </p:nvSpPr>
        <p:spPr>
          <a:prstGeom prst="rect">
            <a:avLst/>
          </a:prstGeom>
        </p:spPr>
        <p:txBody>
          <a:bodyPr/>
          <a:lstStyle>
            <a:lvl1pPr defTabSz="742950">
              <a:defRPr sz="12600"/>
            </a:lvl1pPr>
          </a:lstStyle>
          <a:p>
            <a:pPr/>
            <a:r>
              <a:t>Reactive Sources and Endpoints</a:t>
            </a:r>
          </a:p>
        </p:txBody>
      </p:sp>
      <p:sp>
        <p:nvSpPr>
          <p:cNvPr id="814" name="input$_____"/>
          <p:cNvSpPr txBox="1"/>
          <p:nvPr/>
        </p:nvSpPr>
        <p:spPr>
          <a:xfrm>
            <a:off x="2183079" y="4275202"/>
            <a:ext cx="5395821"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input$_____</a:t>
            </a:r>
          </a:p>
        </p:txBody>
      </p:sp>
      <p:sp>
        <p:nvSpPr>
          <p:cNvPr id="815" name="output$_____"/>
          <p:cNvSpPr txBox="1"/>
          <p:nvPr/>
        </p:nvSpPr>
        <p:spPr>
          <a:xfrm>
            <a:off x="1943010" y="8759480"/>
            <a:ext cx="5875959"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output$_____</a:t>
            </a:r>
          </a:p>
        </p:txBody>
      </p:sp>
      <p:sp>
        <p:nvSpPr>
          <p:cNvPr id="816" name="Arrow"/>
          <p:cNvSpPr/>
          <p:nvPr/>
        </p:nvSpPr>
        <p:spPr>
          <a:xfrm>
            <a:off x="10551474" y="4220540"/>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17" name="Arrow"/>
          <p:cNvSpPr/>
          <p:nvPr/>
        </p:nvSpPr>
        <p:spPr>
          <a:xfrm>
            <a:off x="10551474" y="8491038"/>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18" name="Reactive Source"/>
          <p:cNvSpPr txBox="1"/>
          <p:nvPr/>
        </p:nvSpPr>
        <p:spPr>
          <a:xfrm>
            <a:off x="16187563" y="4063999"/>
            <a:ext cx="6465926"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Reactive Source</a:t>
            </a:r>
          </a:p>
        </p:txBody>
      </p:sp>
      <p:sp>
        <p:nvSpPr>
          <p:cNvPr id="819" name="Reactive Endpoint"/>
          <p:cNvSpPr txBox="1"/>
          <p:nvPr/>
        </p:nvSpPr>
        <p:spPr>
          <a:xfrm>
            <a:off x="15713645" y="8548278"/>
            <a:ext cx="7413762"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Reactive Endpoint</a:t>
            </a:r>
          </a:p>
        </p:txBody>
      </p:sp>
      <p:sp>
        <p:nvSpPr>
          <p:cNvPr id="820" name="Sends signals"/>
          <p:cNvSpPr txBox="1"/>
          <p:nvPr/>
        </p:nvSpPr>
        <p:spPr>
          <a:xfrm>
            <a:off x="17660162" y="5859413"/>
            <a:ext cx="3520729"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200">
                <a:solidFill>
                  <a:srgbClr val="434343"/>
                </a:solidFill>
                <a:latin typeface="+mj-lt"/>
                <a:ea typeface="+mj-ea"/>
                <a:cs typeface="+mj-cs"/>
                <a:sym typeface="Open Sans Condensed Light"/>
              </a:defRPr>
            </a:lvl1pPr>
          </a:lstStyle>
          <a:p>
            <a:pPr/>
            <a:r>
              <a:t>Sends signals</a:t>
            </a:r>
          </a:p>
        </p:txBody>
      </p:sp>
      <p:sp>
        <p:nvSpPr>
          <p:cNvPr id="821" name="1. Told to re-execute…"/>
          <p:cNvSpPr txBox="1"/>
          <p:nvPr/>
        </p:nvSpPr>
        <p:spPr>
          <a:xfrm>
            <a:off x="15452520" y="10245626"/>
            <a:ext cx="7936013"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200">
                <a:solidFill>
                  <a:srgbClr val="434343"/>
                </a:solidFill>
                <a:latin typeface="+mj-lt"/>
                <a:ea typeface="+mj-ea"/>
                <a:cs typeface="+mj-cs"/>
                <a:sym typeface="Open Sans Condensed Light"/>
              </a:defRPr>
            </a:pPr>
            <a:r>
              <a:t>1. Told to re-execute</a:t>
            </a:r>
          </a:p>
          <a:p>
            <a:pPr>
              <a:defRPr b="0" sz="6200">
                <a:solidFill>
                  <a:srgbClr val="434343"/>
                </a:solidFill>
                <a:latin typeface="+mj-lt"/>
                <a:ea typeface="+mj-ea"/>
                <a:cs typeface="+mj-cs"/>
                <a:sym typeface="Open Sans Condensed Light"/>
              </a:defRPr>
            </a:pPr>
            <a:r>
              <a:t>2. Request values from sources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1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16"/>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8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8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815"/>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817"/>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8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8" fill="hold">
                                  <p:stCondLst>
                                    <p:cond delay="0"/>
                                  </p:stCondLst>
                                  <p:iterate type="el" backwards="0">
                                    <p:tmAbs val="0"/>
                                  </p:iterate>
                                  <p:childTnLst>
                                    <p:set>
                                      <p:cBhvr>
                                        <p:cTn id="30" fill="hold"/>
                                        <p:tgtEl>
                                          <p:spTgt spid="8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18" grpId="3"/>
      <p:bldP build="whole" bldLvl="1" animBg="1" rev="0" advAuto="0" spid="821" grpId="8"/>
      <p:bldP build="whole" bldLvl="1" animBg="1" rev="0" advAuto="0" spid="815" grpId="5"/>
      <p:bldP build="whole" bldLvl="1" animBg="1" rev="0" advAuto="0" spid="814" grpId="1"/>
      <p:bldP build="whole" bldLvl="1" animBg="1" rev="0" advAuto="0" spid="820" grpId="4"/>
      <p:bldP build="whole" bldLvl="1" animBg="1" rev="0" advAuto="0" spid="819" grpId="7"/>
      <p:bldP build="whole" bldLvl="1" animBg="1" rev="0" advAuto="0" spid="817" grpId="6"/>
      <p:bldP build="whole" bldLvl="1" animBg="1" rev="0" advAuto="0" spid="816" grpId="2"/>
    </p:bldLst>
  </p:timing>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5" name="Reactive Sources and Endpoints"/>
          <p:cNvSpPr txBox="1"/>
          <p:nvPr>
            <p:ph type="title"/>
          </p:nvPr>
        </p:nvSpPr>
        <p:spPr>
          <a:prstGeom prst="rect">
            <a:avLst/>
          </a:prstGeom>
        </p:spPr>
        <p:txBody>
          <a:bodyPr/>
          <a:lstStyle>
            <a:lvl1pPr defTabSz="742950">
              <a:defRPr sz="12600"/>
            </a:lvl1pPr>
          </a:lstStyle>
          <a:p>
            <a:pPr/>
            <a:r>
              <a:t>Reactive Sources and Endpoints</a:t>
            </a:r>
          </a:p>
        </p:txBody>
      </p:sp>
      <p:sp>
        <p:nvSpPr>
          <p:cNvPr id="826" name="input$_____"/>
          <p:cNvSpPr txBox="1"/>
          <p:nvPr/>
        </p:nvSpPr>
        <p:spPr>
          <a:xfrm>
            <a:off x="2183079" y="4275202"/>
            <a:ext cx="5395821"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input$_____</a:t>
            </a:r>
          </a:p>
        </p:txBody>
      </p:sp>
      <p:sp>
        <p:nvSpPr>
          <p:cNvPr id="827" name="output$_____"/>
          <p:cNvSpPr txBox="1"/>
          <p:nvPr/>
        </p:nvSpPr>
        <p:spPr>
          <a:xfrm>
            <a:off x="1943010" y="8759480"/>
            <a:ext cx="5875959"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output$_____</a:t>
            </a:r>
          </a:p>
        </p:txBody>
      </p:sp>
      <p:sp>
        <p:nvSpPr>
          <p:cNvPr id="828" name="Arrow"/>
          <p:cNvSpPr/>
          <p:nvPr/>
        </p:nvSpPr>
        <p:spPr>
          <a:xfrm>
            <a:off x="10551474" y="4220540"/>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29" name="Arrow"/>
          <p:cNvSpPr/>
          <p:nvPr/>
        </p:nvSpPr>
        <p:spPr>
          <a:xfrm>
            <a:off x="10551474" y="8491038"/>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30" name="Reactive Value"/>
          <p:cNvSpPr txBox="1"/>
          <p:nvPr/>
        </p:nvSpPr>
        <p:spPr>
          <a:xfrm>
            <a:off x="16405708" y="4063999"/>
            <a:ext cx="6029636"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Reactive Value</a:t>
            </a:r>
          </a:p>
        </p:txBody>
      </p:sp>
      <p:sp>
        <p:nvSpPr>
          <p:cNvPr id="831" name="Observer"/>
          <p:cNvSpPr txBox="1"/>
          <p:nvPr/>
        </p:nvSpPr>
        <p:spPr>
          <a:xfrm>
            <a:off x="17538383" y="8548278"/>
            <a:ext cx="3764286"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Observer</a:t>
            </a:r>
          </a:p>
        </p:txBody>
      </p:sp>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5" name="Reactive Sources and Endpoints"/>
          <p:cNvSpPr txBox="1"/>
          <p:nvPr>
            <p:ph type="title"/>
          </p:nvPr>
        </p:nvSpPr>
        <p:spPr>
          <a:prstGeom prst="rect">
            <a:avLst/>
          </a:prstGeom>
        </p:spPr>
        <p:txBody>
          <a:bodyPr/>
          <a:lstStyle>
            <a:lvl1pPr defTabSz="742950">
              <a:defRPr sz="12600"/>
            </a:lvl1pPr>
          </a:lstStyle>
          <a:p>
            <a:pPr/>
            <a:r>
              <a:t>Reactive Sources and Endpoints</a:t>
            </a:r>
          </a:p>
        </p:txBody>
      </p:sp>
      <p:sp>
        <p:nvSpPr>
          <p:cNvPr id="836" name="input"/>
          <p:cNvSpPr txBox="1"/>
          <p:nvPr/>
        </p:nvSpPr>
        <p:spPr>
          <a:xfrm>
            <a:off x="4754710" y="5364522"/>
            <a:ext cx="2514992" cy="110159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a:t>
            </a:r>
          </a:p>
        </p:txBody>
      </p:sp>
      <p:sp>
        <p:nvSpPr>
          <p:cNvPr id="837" name="input$_____"/>
          <p:cNvSpPr txBox="1"/>
          <p:nvPr/>
        </p:nvSpPr>
        <p:spPr>
          <a:xfrm>
            <a:off x="2141182" y="8361460"/>
            <a:ext cx="5395821" cy="110159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input$_____</a:t>
            </a:r>
          </a:p>
        </p:txBody>
      </p:sp>
      <p:sp>
        <p:nvSpPr>
          <p:cNvPr id="838" name="Arrow"/>
          <p:cNvSpPr/>
          <p:nvPr/>
        </p:nvSpPr>
        <p:spPr>
          <a:xfrm>
            <a:off x="9273619" y="5096079"/>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39" name="Arrow"/>
          <p:cNvSpPr/>
          <p:nvPr/>
        </p:nvSpPr>
        <p:spPr>
          <a:xfrm>
            <a:off x="9273619" y="8093017"/>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40" name="reactiveVal"/>
          <p:cNvSpPr txBox="1"/>
          <p:nvPr/>
        </p:nvSpPr>
        <p:spPr>
          <a:xfrm>
            <a:off x="13871581" y="8206433"/>
            <a:ext cx="6988659" cy="14116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onaco"/>
                <a:ea typeface="Monaco"/>
                <a:cs typeface="Monaco"/>
                <a:sym typeface="Monaco"/>
              </a:defRPr>
            </a:lvl1pPr>
          </a:lstStyle>
          <a:p>
            <a:pPr/>
            <a:r>
              <a:t>reactiveVal</a:t>
            </a:r>
          </a:p>
        </p:txBody>
      </p:sp>
      <p:sp>
        <p:nvSpPr>
          <p:cNvPr id="841" name="reactiveValues"/>
          <p:cNvSpPr txBox="1"/>
          <p:nvPr/>
        </p:nvSpPr>
        <p:spPr>
          <a:xfrm>
            <a:off x="13606186" y="5209495"/>
            <a:ext cx="8863485" cy="14116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onaco"/>
                <a:ea typeface="Monaco"/>
                <a:cs typeface="Monaco"/>
                <a:sym typeface="Monaco"/>
              </a:defRPr>
            </a:lvl1pPr>
          </a:lstStyle>
          <a:p>
            <a:pPr/>
            <a:r>
              <a:t>reactiveValues</a:t>
            </a: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5" name="Reactivity: Next Steps"/>
          <p:cNvSpPr txBox="1"/>
          <p:nvPr>
            <p:ph type="title"/>
          </p:nvPr>
        </p:nvSpPr>
        <p:spPr>
          <a:prstGeom prst="rect">
            <a:avLst/>
          </a:prstGeom>
        </p:spPr>
        <p:txBody>
          <a:bodyPr/>
          <a:lstStyle>
            <a:lvl1pPr defTabSz="742950">
              <a:defRPr sz="12600"/>
            </a:lvl1pPr>
          </a:lstStyle>
          <a:p>
            <a:pPr/>
            <a:r>
              <a:t>Reactivity: Next Steps</a:t>
            </a:r>
          </a:p>
        </p:txBody>
      </p:sp>
      <p:sp>
        <p:nvSpPr>
          <p:cNvPr id="846" name="More complicated relationships…"/>
          <p:cNvSpPr txBox="1"/>
          <p:nvPr>
            <p:ph type="body" idx="13"/>
          </p:nvPr>
        </p:nvSpPr>
        <p:spPr>
          <a:xfrm>
            <a:off x="1167411" y="3155950"/>
            <a:ext cx="22049177" cy="5867400"/>
          </a:xfrm>
          <a:prstGeom prst="rect">
            <a:avLst/>
          </a:prstGeom>
        </p:spPr>
        <p:txBody>
          <a:bodyPr/>
          <a:lstStyle/>
          <a:p>
            <a:pPr marL="899583" indent="-899583" algn="l">
              <a:spcBef>
                <a:spcPts val="1800"/>
              </a:spcBef>
              <a:buSzPct val="125000"/>
              <a:buChar char="•"/>
              <a:defRPr sz="6800"/>
            </a:pPr>
            <a:r>
              <a:t>More complicated relationships</a:t>
            </a:r>
          </a:p>
          <a:p>
            <a:pPr lvl="1" marL="1534583" indent="-899583" algn="l">
              <a:spcBef>
                <a:spcPts val="4000"/>
              </a:spcBef>
              <a:buSzPct val="125000"/>
              <a:buChar char="➡"/>
              <a:defRPr sz="6800"/>
            </a:pPr>
            <a:r>
              <a:t> Reactive expressions</a:t>
            </a:r>
          </a:p>
          <a:p>
            <a:pPr marL="899583" indent="-899583" algn="l">
              <a:spcBef>
                <a:spcPts val="4000"/>
              </a:spcBef>
              <a:buSzPct val="125000"/>
              <a:buChar char="•"/>
              <a:defRPr sz="6800"/>
            </a:pPr>
            <a:r>
              <a:t>Interruptions to normal reactive flow</a:t>
            </a:r>
          </a:p>
          <a:p>
            <a:pPr marL="899583" indent="-899583" algn="l">
              <a:spcBef>
                <a:spcPts val="3000"/>
              </a:spcBef>
              <a:buSzPct val="125000"/>
              <a:buChar char="•"/>
              <a:defRPr sz="6800"/>
            </a:pPr>
            <a:r>
              <a:t>Triggering events explicitly</a:t>
            </a: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8" name="Verifying and Validating"/>
          <p:cNvSpPr txBox="1"/>
          <p:nvPr>
            <p:ph type="title"/>
          </p:nvPr>
        </p:nvSpPr>
        <p:spPr>
          <a:prstGeom prst="rect">
            <a:avLst/>
          </a:prstGeom>
        </p:spPr>
        <p:txBody>
          <a:bodyPr/>
          <a:lstStyle/>
          <a:p>
            <a:pPr/>
            <a:r>
              <a:t>Verifying and Validating</a:t>
            </a:r>
          </a:p>
        </p:txBody>
      </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0" name="Verifying Input"/>
          <p:cNvSpPr txBox="1"/>
          <p:nvPr>
            <p:ph type="title"/>
          </p:nvPr>
        </p:nvSpPr>
        <p:spPr>
          <a:prstGeom prst="rect">
            <a:avLst/>
          </a:prstGeom>
        </p:spPr>
        <p:txBody>
          <a:bodyPr/>
          <a:lstStyle>
            <a:lvl1pPr defTabSz="742950">
              <a:defRPr sz="12600"/>
            </a:lvl1pPr>
          </a:lstStyle>
          <a:p>
            <a:pPr/>
            <a:r>
              <a:t>Verifying Input</a:t>
            </a:r>
          </a:p>
        </p:txBody>
      </p:sp>
      <p:sp>
        <p:nvSpPr>
          <p:cNvPr id="851" name="The req() function specifies requirements for the code that follows to work.…"/>
          <p:cNvSpPr txBox="1"/>
          <p:nvPr>
            <p:ph type="body" idx="13"/>
          </p:nvPr>
        </p:nvSpPr>
        <p:spPr>
          <a:xfrm>
            <a:off x="3219664" y="3155950"/>
            <a:ext cx="17944672" cy="10147300"/>
          </a:xfrm>
          <a:prstGeom prst="rect">
            <a:avLst/>
          </a:prstGeom>
        </p:spPr>
        <p:txBody>
          <a:bodyPr/>
          <a:lstStyle/>
          <a:p>
            <a:pPr>
              <a:defRPr sz="6000"/>
            </a:pPr>
          </a:p>
          <a:p>
            <a:pPr>
              <a:defRPr sz="6000"/>
            </a:pPr>
            <a:r>
              <a:t>The </a:t>
            </a:r>
            <a:r>
              <a:rPr>
                <a:latin typeface="Monaco"/>
                <a:ea typeface="Monaco"/>
                <a:cs typeface="Monaco"/>
                <a:sym typeface="Monaco"/>
              </a:rPr>
              <a:t>req()</a:t>
            </a:r>
            <a:r>
              <a:t> function specifies requirements for the code that follows to work.</a:t>
            </a:r>
          </a:p>
          <a:p>
            <a:pPr>
              <a:defRPr sz="6000"/>
            </a:pPr>
          </a:p>
          <a:p>
            <a:pPr>
              <a:defRPr sz="6000"/>
            </a:pPr>
            <a:r>
              <a:t>Arguments are the values that should exist or conditional tests.</a:t>
            </a:r>
          </a:p>
          <a:p>
            <a:pPr>
              <a:defRPr sz="6000"/>
            </a:pPr>
          </a:p>
          <a:p>
            <a:pPr>
              <a:defRPr sz="6000"/>
            </a:pPr>
            <a:r>
              <a:t>It stops execution of the expression (code block) if the conditions aren't met.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5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8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8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85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85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85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851">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851">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851" grpId="1"/>
    </p:bldLst>
  </p:timing>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3" name="Verifying Input"/>
          <p:cNvSpPr txBox="1"/>
          <p:nvPr>
            <p:ph type="title"/>
          </p:nvPr>
        </p:nvSpPr>
        <p:spPr>
          <a:prstGeom prst="rect">
            <a:avLst/>
          </a:prstGeom>
        </p:spPr>
        <p:txBody>
          <a:bodyPr/>
          <a:lstStyle>
            <a:lvl1pPr defTabSz="742950">
              <a:defRPr sz="12600"/>
            </a:lvl1pPr>
          </a:lstStyle>
          <a:p>
            <a:pPr/>
            <a:r>
              <a:t>Verifying Input</a:t>
            </a:r>
          </a:p>
        </p:txBody>
      </p:sp>
      <p:sp>
        <p:nvSpPr>
          <p:cNvPr id="854" name="output$letters &lt;- renderText({…"/>
          <p:cNvSpPr txBox="1"/>
          <p:nvPr>
            <p:ph type="body" idx="13"/>
          </p:nvPr>
        </p:nvSpPr>
        <p:spPr>
          <a:xfrm>
            <a:off x="1167411" y="3155950"/>
            <a:ext cx="22049177" cy="5105276"/>
          </a:xfrm>
          <a:prstGeom prst="rect">
            <a:avLst/>
          </a:prstGeom>
        </p:spPr>
        <p:txBody>
          <a:bodyPr/>
          <a:lstStyle/>
          <a:p>
            <a:pPr>
              <a:defRPr sz="6000"/>
            </a:pPr>
          </a:p>
          <a:p>
            <a:pPr algn="l">
              <a:defRPr sz="6000">
                <a:latin typeface="Monaco"/>
                <a:ea typeface="Monaco"/>
                <a:cs typeface="Monaco"/>
                <a:sym typeface="Monaco"/>
              </a:defRPr>
            </a:pPr>
            <a:r>
              <a:t>output$letters &lt;- renderText({</a:t>
            </a:r>
          </a:p>
          <a:p>
            <a:pPr algn="l">
              <a:defRPr sz="6000">
                <a:latin typeface="Monaco"/>
                <a:ea typeface="Monaco"/>
                <a:cs typeface="Monaco"/>
                <a:sym typeface="Monaco"/>
              </a:defRPr>
            </a:pPr>
            <a:r>
              <a:t>    </a:t>
            </a:r>
            <a:r>
              <a:rPr>
                <a:solidFill>
                  <a:schemeClr val="accent6"/>
                </a:solidFill>
              </a:rPr>
              <a:t>req(input$n)</a:t>
            </a:r>
            <a:endParaRPr>
              <a:solidFill>
                <a:schemeClr val="accent6"/>
              </a:solidFill>
            </a:endParaRPr>
          </a:p>
          <a:p>
            <a:pPr algn="l">
              <a:defRPr sz="6000">
                <a:latin typeface="Monaco"/>
                <a:ea typeface="Monaco"/>
                <a:cs typeface="Monaco"/>
                <a:sym typeface="Monaco"/>
              </a:defRPr>
            </a:pPr>
            <a:r>
              <a:t>    paste(rep('*', input$n), collapse=' ')</a:t>
            </a:r>
          </a:p>
          <a:p>
            <a:pPr algn="l">
              <a:defRPr sz="60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6" name="Verifying Input"/>
          <p:cNvSpPr txBox="1"/>
          <p:nvPr>
            <p:ph type="title"/>
          </p:nvPr>
        </p:nvSpPr>
        <p:spPr>
          <a:prstGeom prst="rect">
            <a:avLst/>
          </a:prstGeom>
        </p:spPr>
        <p:txBody>
          <a:bodyPr/>
          <a:lstStyle>
            <a:lvl1pPr defTabSz="742950">
              <a:defRPr sz="12600"/>
            </a:lvl1pPr>
          </a:lstStyle>
          <a:p>
            <a:pPr/>
            <a:r>
              <a:t>Verifying Input</a:t>
            </a:r>
          </a:p>
        </p:txBody>
      </p:sp>
      <p:sp>
        <p:nvSpPr>
          <p:cNvPr id="857" name="output$letters &lt;- renderText({…"/>
          <p:cNvSpPr txBox="1"/>
          <p:nvPr>
            <p:ph type="body" idx="13"/>
          </p:nvPr>
        </p:nvSpPr>
        <p:spPr>
          <a:xfrm>
            <a:off x="1167411" y="3155950"/>
            <a:ext cx="22049177" cy="5105276"/>
          </a:xfrm>
          <a:prstGeom prst="rect">
            <a:avLst/>
          </a:prstGeom>
        </p:spPr>
        <p:txBody>
          <a:bodyPr/>
          <a:lstStyle/>
          <a:p>
            <a:pPr>
              <a:defRPr sz="6000"/>
            </a:pPr>
          </a:p>
          <a:p>
            <a:pPr algn="l">
              <a:defRPr sz="6000">
                <a:latin typeface="Monaco"/>
                <a:ea typeface="Monaco"/>
                <a:cs typeface="Monaco"/>
                <a:sym typeface="Monaco"/>
              </a:defRPr>
            </a:pPr>
            <a:r>
              <a:t>output$letters &lt;- renderText({</a:t>
            </a:r>
          </a:p>
          <a:p>
            <a:pPr algn="l">
              <a:defRPr sz="6000">
                <a:latin typeface="Monaco"/>
                <a:ea typeface="Monaco"/>
                <a:cs typeface="Monaco"/>
                <a:sym typeface="Monaco"/>
              </a:defRPr>
            </a:pPr>
            <a:r>
              <a:t>    </a:t>
            </a:r>
            <a:r>
              <a:rPr>
                <a:solidFill>
                  <a:schemeClr val="accent6"/>
                </a:solidFill>
              </a:rPr>
              <a:t>req(input$n &gt; 0 &amp; input$n &lt;= 30)</a:t>
            </a:r>
            <a:endParaRPr>
              <a:solidFill>
                <a:schemeClr val="accent6"/>
              </a:solidFill>
            </a:endParaRPr>
          </a:p>
          <a:p>
            <a:pPr algn="l">
              <a:defRPr sz="6000">
                <a:latin typeface="Monaco"/>
                <a:ea typeface="Monaco"/>
                <a:cs typeface="Monaco"/>
                <a:sym typeface="Monaco"/>
              </a:defRPr>
            </a:pPr>
            <a:r>
              <a:t>    paste(rep('*', input$n), collapse=' ')</a:t>
            </a:r>
          </a:p>
          <a:p>
            <a:pPr algn="l">
              <a:defRPr sz="60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9" name="Verifying Input"/>
          <p:cNvSpPr txBox="1"/>
          <p:nvPr>
            <p:ph type="title"/>
          </p:nvPr>
        </p:nvSpPr>
        <p:spPr>
          <a:prstGeom prst="rect">
            <a:avLst/>
          </a:prstGeom>
        </p:spPr>
        <p:txBody>
          <a:bodyPr/>
          <a:lstStyle>
            <a:lvl1pPr defTabSz="742950">
              <a:defRPr sz="12600"/>
            </a:lvl1pPr>
          </a:lstStyle>
          <a:p>
            <a:pPr/>
            <a:r>
              <a:t>Verifying Input</a:t>
            </a:r>
          </a:p>
        </p:txBody>
      </p:sp>
      <p:sp>
        <p:nvSpPr>
          <p:cNvPr id="860" name="The validate() function checks if certain conditions are true, and returns error messages if not.…"/>
          <p:cNvSpPr txBox="1"/>
          <p:nvPr>
            <p:ph type="body" idx="13"/>
          </p:nvPr>
        </p:nvSpPr>
        <p:spPr>
          <a:xfrm>
            <a:off x="3922624" y="3155950"/>
            <a:ext cx="16773276" cy="9144000"/>
          </a:xfrm>
          <a:prstGeom prst="rect">
            <a:avLst/>
          </a:prstGeom>
        </p:spPr>
        <p:txBody>
          <a:bodyPr/>
          <a:lstStyle/>
          <a:p>
            <a:pPr>
              <a:defRPr sz="6000"/>
            </a:pPr>
          </a:p>
          <a:p>
            <a:pPr>
              <a:defRPr sz="6000"/>
            </a:pPr>
            <a:r>
              <a:t>The </a:t>
            </a:r>
            <a:r>
              <a:rPr>
                <a:latin typeface="Monaco"/>
                <a:ea typeface="Monaco"/>
                <a:cs typeface="Monaco"/>
                <a:sym typeface="Monaco"/>
              </a:rPr>
              <a:t>validate()</a:t>
            </a:r>
            <a:r>
              <a:t> function checks if certain conditions are true, and returns error messages if not.</a:t>
            </a:r>
          </a:p>
          <a:p>
            <a:pPr>
              <a:defRPr sz="6000"/>
            </a:pPr>
          </a:p>
          <a:p>
            <a:pPr>
              <a:defRPr sz="6000"/>
            </a:pPr>
            <a:r>
              <a:t>Can take multiple conditions.</a:t>
            </a:r>
          </a:p>
          <a:p>
            <a:pPr>
              <a:defRPr sz="6000"/>
            </a:pPr>
          </a:p>
          <a:p>
            <a:pPr>
              <a:defRPr sz="6000"/>
            </a:pPr>
            <a:r>
              <a:t>Specify each condition with </a:t>
            </a:r>
          </a:p>
          <a:p>
            <a:pPr>
              <a:defRPr sz="6000"/>
            </a:pPr>
            <a:r>
              <a:rPr>
                <a:latin typeface="Monaco"/>
                <a:ea typeface="Monaco"/>
                <a:cs typeface="Monaco"/>
                <a:sym typeface="Monaco"/>
              </a:rPr>
              <a:t>need(</a:t>
            </a:r>
            <a:r>
              <a:rPr>
                <a:latin typeface="Monaco"/>
                <a:ea typeface="Monaco"/>
                <a:cs typeface="Monaco"/>
                <a:sym typeface="Monaco"/>
              </a:rPr>
              <a:t>test</a:t>
            </a:r>
            <a:r>
              <a:rPr>
                <a:latin typeface="Monaco"/>
                <a:ea typeface="Monaco"/>
                <a:cs typeface="Monaco"/>
                <a:sym typeface="Monaco"/>
              </a:rPr>
              <a:t>, message)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Fun"/>
          <p:cNvSpPr txBox="1"/>
          <p:nvPr>
            <p:ph type="title"/>
          </p:nvPr>
        </p:nvSpPr>
        <p:spPr>
          <a:prstGeom prst="rect">
            <a:avLst/>
          </a:prstGeom>
        </p:spPr>
        <p:txBody>
          <a:bodyPr/>
          <a:lstStyle>
            <a:lvl1pPr defTabSz="742950">
              <a:defRPr sz="12600"/>
            </a:lvl1pPr>
          </a:lstStyle>
          <a:p>
            <a:pPr/>
            <a:r>
              <a:t>Fun</a:t>
            </a:r>
          </a:p>
        </p:txBody>
      </p:sp>
      <p:sp>
        <p:nvSpPr>
          <p:cNvPr id="170" name="https://daattali.com/shiny/lightsout/"/>
          <p:cNvSpPr txBox="1"/>
          <p:nvPr/>
        </p:nvSpPr>
        <p:spPr>
          <a:xfrm>
            <a:off x="173624" y="12831443"/>
            <a:ext cx="5579940"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https://daattali.com/shiny/lightsout/</a:t>
            </a:r>
          </a:p>
        </p:txBody>
      </p:sp>
      <p:pic>
        <p:nvPicPr>
          <p:cNvPr id="171" name="Image" descr="Image"/>
          <p:cNvPicPr>
            <a:picLocks noChangeAspect="1"/>
          </p:cNvPicPr>
          <p:nvPr/>
        </p:nvPicPr>
        <p:blipFill>
          <a:blip r:embed="rId3">
            <a:extLst/>
          </a:blip>
          <a:stretch>
            <a:fillRect/>
          </a:stretch>
        </p:blipFill>
        <p:spPr>
          <a:xfrm>
            <a:off x="3803650" y="2857153"/>
            <a:ext cx="16776700" cy="9245601"/>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2" name="Verifying Input"/>
          <p:cNvSpPr txBox="1"/>
          <p:nvPr>
            <p:ph type="title"/>
          </p:nvPr>
        </p:nvSpPr>
        <p:spPr>
          <a:prstGeom prst="rect">
            <a:avLst/>
          </a:prstGeom>
        </p:spPr>
        <p:txBody>
          <a:bodyPr/>
          <a:lstStyle>
            <a:lvl1pPr defTabSz="742950">
              <a:defRPr sz="12600"/>
            </a:lvl1pPr>
          </a:lstStyle>
          <a:p>
            <a:pPr/>
            <a:r>
              <a:t>Verifying Input</a:t>
            </a:r>
          </a:p>
        </p:txBody>
      </p:sp>
      <p:sp>
        <p:nvSpPr>
          <p:cNvPr id="863" name="output$letters &lt;- renderText({…"/>
          <p:cNvSpPr txBox="1"/>
          <p:nvPr>
            <p:ph type="body" idx="13"/>
          </p:nvPr>
        </p:nvSpPr>
        <p:spPr>
          <a:xfrm>
            <a:off x="1167411" y="3197846"/>
            <a:ext cx="22520518" cy="4914802"/>
          </a:xfrm>
          <a:prstGeom prst="rect">
            <a:avLst/>
          </a:prstGeom>
        </p:spPr>
        <p:txBody>
          <a:bodyPr/>
          <a:lstStyle/>
          <a:p>
            <a:pPr>
              <a:defRPr sz="4800"/>
            </a:pPr>
          </a:p>
          <a:p>
            <a:pPr algn="l">
              <a:defRPr sz="4800">
                <a:latin typeface="Monaco"/>
                <a:ea typeface="Monaco"/>
                <a:cs typeface="Monaco"/>
                <a:sym typeface="Monaco"/>
              </a:defRPr>
            </a:pPr>
            <a:r>
              <a:t>output$letters &lt;- renderText({</a:t>
            </a:r>
            <a:endParaRPr>
              <a:solidFill>
                <a:schemeClr val="accent6"/>
              </a:solidFill>
            </a:endParaRPr>
          </a:p>
          <a:p>
            <a:pPr algn="l">
              <a:defRPr sz="4800">
                <a:latin typeface="Monaco"/>
                <a:ea typeface="Monaco"/>
                <a:cs typeface="Monaco"/>
                <a:sym typeface="Monaco"/>
              </a:defRPr>
            </a:pPr>
            <a:r>
              <a:rPr>
                <a:solidFill>
                  <a:schemeClr val="accent6"/>
                </a:solidFill>
              </a:rPr>
              <a:t>    validate(need(input$n,</a:t>
            </a:r>
            <a:endParaRPr>
              <a:solidFill>
                <a:schemeClr val="accent6"/>
              </a:solidFill>
            </a:endParaRPr>
          </a:p>
          <a:p>
            <a:pPr lvl="6" algn="l">
              <a:defRPr sz="4800">
                <a:latin typeface="Monaco"/>
                <a:ea typeface="Monaco"/>
                <a:cs typeface="Monaco"/>
                <a:sym typeface="Monaco"/>
              </a:defRPr>
            </a:pPr>
            <a:r>
              <a:rPr>
                <a:solidFill>
                  <a:schemeClr val="accent6"/>
                </a:solidFill>
              </a:rPr>
              <a:t>              "Please enter a number"))</a:t>
            </a:r>
            <a:endParaRPr>
              <a:solidFill>
                <a:schemeClr val="accent6"/>
              </a:solidFill>
            </a:endParaRPr>
          </a:p>
          <a:p>
            <a:pPr algn="l">
              <a:defRPr sz="4800">
                <a:latin typeface="Monaco"/>
                <a:ea typeface="Monaco"/>
                <a:cs typeface="Monaco"/>
                <a:sym typeface="Monaco"/>
              </a:defRPr>
            </a:pPr>
            <a:r>
              <a:t>    paste(rep('*', input$n), collapse=' ')</a:t>
            </a:r>
          </a:p>
          <a:p>
            <a:pPr algn="l">
              <a:defRPr sz="48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5" name="Verifying Input"/>
          <p:cNvSpPr txBox="1"/>
          <p:nvPr>
            <p:ph type="title"/>
          </p:nvPr>
        </p:nvSpPr>
        <p:spPr>
          <a:prstGeom prst="rect">
            <a:avLst/>
          </a:prstGeom>
        </p:spPr>
        <p:txBody>
          <a:bodyPr/>
          <a:lstStyle>
            <a:lvl1pPr defTabSz="742950">
              <a:defRPr sz="12600"/>
            </a:lvl1pPr>
          </a:lstStyle>
          <a:p>
            <a:pPr/>
            <a:r>
              <a:t>Verifying Input</a:t>
            </a:r>
          </a:p>
        </p:txBody>
      </p:sp>
      <p:sp>
        <p:nvSpPr>
          <p:cNvPr id="866" name="output$letters &lt;- renderText({…"/>
          <p:cNvSpPr txBox="1"/>
          <p:nvPr>
            <p:ph type="body" idx="13"/>
          </p:nvPr>
        </p:nvSpPr>
        <p:spPr>
          <a:xfrm>
            <a:off x="1167411" y="3197846"/>
            <a:ext cx="22520518" cy="4914802"/>
          </a:xfrm>
          <a:prstGeom prst="rect">
            <a:avLst/>
          </a:prstGeom>
        </p:spPr>
        <p:txBody>
          <a:bodyPr/>
          <a:lstStyle/>
          <a:p>
            <a:pPr>
              <a:defRPr sz="4800"/>
            </a:pPr>
          </a:p>
          <a:p>
            <a:pPr algn="l">
              <a:defRPr sz="4800">
                <a:latin typeface="Monaco"/>
                <a:ea typeface="Monaco"/>
                <a:cs typeface="Monaco"/>
                <a:sym typeface="Monaco"/>
              </a:defRPr>
            </a:pPr>
            <a:r>
              <a:t>output$letters &lt;- renderText({</a:t>
            </a:r>
            <a:endParaRPr>
              <a:solidFill>
                <a:schemeClr val="accent6"/>
              </a:solidFill>
            </a:endParaRPr>
          </a:p>
          <a:p>
            <a:pPr algn="l">
              <a:defRPr sz="4800">
                <a:latin typeface="Monaco"/>
                <a:ea typeface="Monaco"/>
                <a:cs typeface="Monaco"/>
                <a:sym typeface="Monaco"/>
              </a:defRPr>
            </a:pPr>
            <a:r>
              <a:rPr>
                <a:solidFill>
                  <a:schemeClr val="accent6"/>
                </a:solidFill>
              </a:rPr>
              <a:t>    validate(need(input$n &gt; 0 &amp; input$n &lt;= 30,</a:t>
            </a:r>
            <a:endParaRPr>
              <a:solidFill>
                <a:schemeClr val="accent6"/>
              </a:solidFill>
            </a:endParaRPr>
          </a:p>
          <a:p>
            <a:pPr lvl="6" algn="l">
              <a:defRPr sz="4800">
                <a:latin typeface="Monaco"/>
                <a:ea typeface="Monaco"/>
                <a:cs typeface="Monaco"/>
                <a:sym typeface="Monaco"/>
              </a:defRPr>
            </a:pPr>
            <a:r>
              <a:rPr>
                <a:solidFill>
                  <a:schemeClr val="accent6"/>
                </a:solidFill>
              </a:rPr>
              <a:t>              "Please enter a number between 1 and 30"))</a:t>
            </a:r>
            <a:endParaRPr>
              <a:solidFill>
                <a:schemeClr val="accent6"/>
              </a:solidFill>
            </a:endParaRPr>
          </a:p>
          <a:p>
            <a:pPr algn="l">
              <a:defRPr sz="4800">
                <a:latin typeface="Monaco"/>
                <a:ea typeface="Monaco"/>
                <a:cs typeface="Monaco"/>
                <a:sym typeface="Monaco"/>
              </a:defRPr>
            </a:pPr>
            <a:r>
              <a:t>    paste(rep('*', input$n), collapse=' ')</a:t>
            </a:r>
          </a:p>
          <a:p>
            <a:pPr algn="l">
              <a:defRPr sz="48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8" name="Exercise 3A &amp; B"/>
          <p:cNvSpPr txBox="1"/>
          <p:nvPr>
            <p:ph type="title"/>
          </p:nvPr>
        </p:nvSpPr>
        <p:spPr>
          <a:prstGeom prst="rect">
            <a:avLst/>
          </a:prstGeom>
        </p:spPr>
        <p:txBody>
          <a:bodyPr/>
          <a:lstStyle/>
          <a:p>
            <a:pPr/>
            <a:r>
              <a:t>Exercise 3A &amp; B</a:t>
            </a:r>
          </a:p>
        </p:txBody>
      </p:sp>
      <p:sp>
        <p:nvSpPr>
          <p:cNvPr id="869" name="exercises/exercise3/app.R…"/>
          <p:cNvSpPr txBox="1"/>
          <p:nvPr>
            <p:ph type="body" idx="1"/>
          </p:nvPr>
        </p:nvSpPr>
        <p:spPr>
          <a:prstGeom prst="rect">
            <a:avLst/>
          </a:prstGeom>
        </p:spPr>
        <p:txBody>
          <a:bodyPr anchor="t"/>
          <a:lstStyle/>
          <a:p>
            <a:pPr algn="l" defTabSz="610870">
              <a:spcBef>
                <a:spcPts val="2100"/>
              </a:spcBef>
              <a:defRPr sz="5328"/>
            </a:pPr>
            <a:r>
              <a:t>exercises/exercise3/app.R</a:t>
            </a:r>
          </a:p>
          <a:p>
            <a:pPr marL="704850" indent="-704850" algn="l" defTabSz="610870">
              <a:spcBef>
                <a:spcPts val="2300"/>
              </a:spcBef>
              <a:buSzPct val="125000"/>
              <a:buChar char="•"/>
              <a:defRPr sz="5328"/>
            </a:pPr>
            <a:r>
              <a:t>Instructions in the file</a:t>
            </a:r>
          </a:p>
          <a:p>
            <a:pPr marL="704850" indent="-704850" algn="l" defTabSz="610870">
              <a:spcBef>
                <a:spcPts val="2300"/>
              </a:spcBef>
              <a:buSzPct val="125000"/>
              <a:buChar char="•"/>
              <a:defRPr sz="5328"/>
            </a:pPr>
            <a:r>
              <a:rPr>
                <a:solidFill>
                  <a:schemeClr val="accent6"/>
                </a:solidFill>
                <a:latin typeface="Roboto Slab Bold"/>
                <a:ea typeface="Roboto Slab Bold"/>
                <a:cs typeface="Roboto Slab Bold"/>
                <a:sym typeface="Roboto Slab Bold"/>
              </a:rPr>
              <a:t>A</a:t>
            </a:r>
            <a:r>
              <a:t>: Run 2 sessions of the application.  Examine the behavior.</a:t>
            </a:r>
          </a:p>
          <a:p>
            <a:pPr lvl="1" marL="1174750" indent="-704850" algn="l" defTabSz="610870">
              <a:spcBef>
                <a:spcPts val="2300"/>
              </a:spcBef>
              <a:buSzPct val="125000"/>
              <a:buChar char="•"/>
              <a:defRPr sz="5328"/>
            </a:pPr>
            <a:r>
              <a:t>Laptop users: Copy the </a:t>
            </a:r>
            <a:r>
              <a:rPr>
                <a:solidFill>
                  <a:schemeClr val="accent6"/>
                </a:solidFill>
              </a:rPr>
              <a:t>URL from upper left</a:t>
            </a:r>
            <a:r>
              <a:t> and open two web browser tabs or windows with this URL.</a:t>
            </a:r>
          </a:p>
          <a:p>
            <a:pPr lvl="1" marL="1174750" indent="-704850" algn="l" defTabSz="610870">
              <a:spcBef>
                <a:spcPts val="2300"/>
              </a:spcBef>
              <a:buSzPct val="125000"/>
              <a:buChar char="•"/>
              <a:defRPr sz="5328"/>
            </a:pPr>
            <a:r>
              <a:t>Cloud users: Find a partner who is running from their laptop.</a:t>
            </a:r>
          </a:p>
          <a:p>
            <a:pPr marL="704850" indent="-704850" algn="l" defTabSz="610870">
              <a:spcBef>
                <a:spcPts val="2300"/>
              </a:spcBef>
              <a:buSzPct val="125000"/>
              <a:buChar char="•"/>
              <a:defRPr sz="5328"/>
            </a:pPr>
            <a:r>
              <a:rPr>
                <a:solidFill>
                  <a:schemeClr val="accent6"/>
                </a:solidFill>
                <a:latin typeface="Roboto Slab Bold"/>
                <a:ea typeface="Roboto Slab Bold"/>
                <a:cs typeface="Roboto Slab Bold"/>
                <a:sym typeface="Roboto Slab Bold"/>
              </a:rPr>
              <a:t>B</a:t>
            </a:r>
            <a:r>
              <a:t>: Make some updates to validate inputs and change behavior  </a:t>
            </a:r>
          </a:p>
        </p:txBody>
      </p:sp>
      <p:pic>
        <p:nvPicPr>
          <p:cNvPr id="870"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70220" y="346654"/>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87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870"/>
                </p:tgtEl>
              </p:cMediaNode>
            </p:video>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4" name="Challenge Exercise 2D"/>
          <p:cNvSpPr txBox="1"/>
          <p:nvPr>
            <p:ph type="title"/>
          </p:nvPr>
        </p:nvSpPr>
        <p:spPr>
          <a:prstGeom prst="rect">
            <a:avLst/>
          </a:prstGeom>
        </p:spPr>
        <p:txBody>
          <a:bodyPr/>
          <a:lstStyle/>
          <a:p>
            <a:pPr/>
            <a:r>
              <a:t>Challenge Exercise 2D</a:t>
            </a:r>
          </a:p>
        </p:txBody>
      </p:sp>
      <p:sp>
        <p:nvSpPr>
          <p:cNvPr id="875" name="exercises/exercise2/app.R or answer2c.R…"/>
          <p:cNvSpPr txBox="1"/>
          <p:nvPr>
            <p:ph type="body" idx="1"/>
          </p:nvPr>
        </p:nvSpPr>
        <p:spPr>
          <a:prstGeom prst="rect">
            <a:avLst/>
          </a:prstGeom>
        </p:spPr>
        <p:txBody>
          <a:bodyPr anchor="t"/>
          <a:lstStyle/>
          <a:p>
            <a:pPr algn="l" defTabSz="404495">
              <a:defRPr sz="5439"/>
            </a:pPr>
            <a:r>
              <a:t>exercises/exercise2/app.R </a:t>
            </a:r>
            <a:r>
              <a:rPr i="1">
                <a:latin typeface="+mj-lt"/>
                <a:ea typeface="+mj-ea"/>
                <a:cs typeface="+mj-cs"/>
                <a:sym typeface="Open Sans Condensed Light"/>
              </a:rPr>
              <a:t>or</a:t>
            </a:r>
            <a:r>
              <a:t> answer2c.R</a:t>
            </a:r>
          </a:p>
          <a:p>
            <a:pPr algn="l" defTabSz="404495">
              <a:defRPr sz="5439"/>
            </a:pPr>
          </a:p>
          <a:p>
            <a:pPr algn="l" defTabSz="404495">
              <a:spcBef>
                <a:spcPts val="1800"/>
              </a:spcBef>
              <a:defRPr sz="5439"/>
            </a:pPr>
            <a:r>
              <a:t>Fix the application so that the DataTable doesn't display empty rows for missing data.</a:t>
            </a:r>
          </a:p>
          <a:p>
            <a:pPr marL="550994" indent="-550994" algn="l" defTabSz="404495">
              <a:spcBef>
                <a:spcPts val="400"/>
              </a:spcBef>
              <a:buSzPct val="125000"/>
              <a:buChar char="•"/>
              <a:defRPr sz="4312"/>
            </a:pPr>
            <a:r>
              <a:t>Subset the data returned by </a:t>
            </a:r>
            <a:r>
              <a:rPr>
                <a:latin typeface="Monaco"/>
                <a:ea typeface="Monaco"/>
                <a:cs typeface="Monaco"/>
                <a:sym typeface="Monaco"/>
              </a:rPr>
              <a:t>brushedPoints()</a:t>
            </a:r>
            <a:r>
              <a:t> to filter out rows with missing values in the </a:t>
            </a:r>
            <a:r>
              <a:rPr>
                <a:latin typeface="Monaco"/>
                <a:ea typeface="Monaco"/>
                <a:cs typeface="Monaco"/>
                <a:sym typeface="Monaco"/>
              </a:rPr>
              <a:t>input$yval</a:t>
            </a:r>
            <a:r>
              <a:rPr>
                <a:latin typeface="Georgia"/>
                <a:ea typeface="Georgia"/>
                <a:cs typeface="Georgia"/>
                <a:sym typeface="Georgia"/>
              </a:rPr>
              <a:t> </a:t>
            </a:r>
            <a:r>
              <a:t>column</a:t>
            </a:r>
          </a:p>
          <a:p>
            <a:pPr marL="550994" indent="-550994" algn="l" defTabSz="404495">
              <a:spcBef>
                <a:spcPts val="400"/>
              </a:spcBef>
              <a:buSzPct val="125000"/>
              <a:buChar char="•"/>
              <a:defRPr sz="4312"/>
            </a:pPr>
            <a:r>
              <a:t>Use </a:t>
            </a:r>
            <a:r>
              <a:rPr>
                <a:latin typeface="Monaco"/>
                <a:ea typeface="Monaco"/>
                <a:cs typeface="Monaco"/>
                <a:sym typeface="Monaco"/>
              </a:rPr>
              <a:t>req()</a:t>
            </a:r>
            <a:r>
              <a:t> to check that there's at least one row in the subset</a:t>
            </a:r>
          </a:p>
          <a:p>
            <a:pPr marL="550994" indent="-550994" algn="l" defTabSz="404495">
              <a:spcBef>
                <a:spcPts val="400"/>
              </a:spcBef>
              <a:buSzPct val="125000"/>
              <a:buChar char="•"/>
              <a:defRPr sz="4312"/>
            </a:pPr>
            <a:r>
              <a:t>Make sure the last line in the {} is the data to display</a:t>
            </a:r>
          </a:p>
          <a:p>
            <a:pPr algn="l" defTabSz="404495">
              <a:defRPr sz="4312"/>
            </a:pPr>
          </a:p>
          <a:p>
            <a:pPr algn="l" defTabSz="404495">
              <a:defRPr sz="4312"/>
            </a:pPr>
            <a:r>
              <a:rPr>
                <a:solidFill>
                  <a:schemeClr val="accent6">
                    <a:hueOff val="-119728"/>
                    <a:satOff val="5580"/>
                    <a:lumOff val="-12961"/>
                  </a:schemeClr>
                </a:solidFill>
              </a:rPr>
              <a:t>BONUS</a:t>
            </a:r>
            <a:endParaRPr>
              <a:solidFill>
                <a:schemeClr val="accent6">
                  <a:hueOff val="-119728"/>
                  <a:satOff val="5580"/>
                  <a:lumOff val="-12961"/>
                </a:schemeClr>
              </a:solidFill>
            </a:endParaRPr>
          </a:p>
          <a:p>
            <a:pPr algn="l" defTabSz="404495">
              <a:defRPr sz="4312"/>
            </a:pPr>
            <a:r>
              <a:t>If nothing is highlighted on the plot, show all of the data in the DataTable.</a:t>
            </a:r>
          </a:p>
        </p:txBody>
      </p:sp>
      <p:pic>
        <p:nvPicPr>
          <p:cNvPr id="876"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07376" y="409499"/>
            <a:ext cx="4544635"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87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876"/>
                </p:tgtEl>
              </p:cMediaNode>
            </p:video>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8" name="output$datatable1 &lt;- DT::renderDataTable({…"/>
          <p:cNvSpPr txBox="1"/>
          <p:nvPr>
            <p:ph type="body" idx="13"/>
          </p:nvPr>
        </p:nvSpPr>
        <p:spPr>
          <a:xfrm>
            <a:off x="1167411" y="2380251"/>
            <a:ext cx="22049177" cy="8955498"/>
          </a:xfrm>
          <a:prstGeom prst="rect">
            <a:avLst/>
          </a:prstGeom>
          <a:extLst>
            <a:ext uri="{C572A759-6A51-4108-AA02-DFA0A04FC94B}">
              <ma14:wrappingTextBoxFlag xmlns:ma14="http://schemas.microsoft.com/office/mac/drawingml/2011/main" val="1"/>
            </a:ext>
          </a:extLst>
        </p:spPr>
        <p:txBody>
          <a:bodyPr/>
          <a:lstStyle/>
          <a:p>
            <a:pPr algn="l">
              <a:defRPr sz="5800">
                <a:solidFill>
                  <a:srgbClr val="000000"/>
                </a:solidFill>
                <a:latin typeface="Monaco"/>
                <a:ea typeface="Monaco"/>
                <a:cs typeface="Monaco"/>
                <a:sym typeface="Monaco"/>
              </a:defRPr>
            </a:pPr>
            <a:r>
              <a:t>output$datatable1 &lt;- DT::renderDataTable({</a:t>
            </a:r>
          </a:p>
          <a:p>
            <a:pPr algn="l">
              <a:defRPr sz="5800">
                <a:solidFill>
                  <a:srgbClr val="000000"/>
                </a:solidFill>
                <a:latin typeface="Monaco"/>
                <a:ea typeface="Monaco"/>
                <a:cs typeface="Monaco"/>
                <a:sym typeface="Monaco"/>
              </a:defRPr>
            </a:pPr>
            <a:r>
              <a:t>    req(input$plot1_brush)</a:t>
            </a:r>
          </a:p>
          <a:p>
            <a:pPr algn="l">
              <a:defRPr sz="5800">
                <a:solidFill>
                  <a:srgbClr val="000000"/>
                </a:solidFill>
                <a:latin typeface="Monaco"/>
                <a:ea typeface="Monaco"/>
                <a:cs typeface="Monaco"/>
                <a:sym typeface="Monaco"/>
              </a:defRPr>
            </a:pPr>
            <a:r>
              <a:t>    pts &lt;- brushedPoints(data, input$plot1_brush, </a:t>
            </a:r>
          </a:p>
          <a:p>
            <a:pPr algn="l">
              <a:defRPr sz="5800">
                <a:solidFill>
                  <a:srgbClr val="000000"/>
                </a:solidFill>
                <a:latin typeface="Monaco"/>
                <a:ea typeface="Monaco"/>
                <a:cs typeface="Monaco"/>
                <a:sym typeface="Monaco"/>
              </a:defRPr>
            </a:pPr>
            <a:r>
              <a:t>                         xvar="area", </a:t>
            </a:r>
          </a:p>
          <a:p>
            <a:pPr algn="l">
              <a:defRPr sz="5800">
                <a:solidFill>
                  <a:srgbClr val="000000"/>
                </a:solidFill>
                <a:latin typeface="Monaco"/>
                <a:ea typeface="Monaco"/>
                <a:cs typeface="Monaco"/>
                <a:sym typeface="Monaco"/>
              </a:defRPr>
            </a:pPr>
            <a:r>
              <a:t>                         yvar=input$yval) </a:t>
            </a:r>
          </a:p>
          <a:p>
            <a:pPr algn="l">
              <a:defRPr sz="5800">
                <a:solidFill>
                  <a:srgbClr val="000000"/>
                </a:solidFill>
                <a:latin typeface="Monaco"/>
                <a:ea typeface="Monaco"/>
                <a:cs typeface="Monaco"/>
                <a:sym typeface="Monaco"/>
              </a:defRPr>
            </a:pPr>
            <a:r>
              <a:t>    pts &lt;- subset(pts, !is.na(pts[input$yval])) </a:t>
            </a:r>
          </a:p>
          <a:p>
            <a:pPr algn="l">
              <a:defRPr sz="5800">
                <a:solidFill>
                  <a:srgbClr val="000000"/>
                </a:solidFill>
                <a:latin typeface="Monaco"/>
                <a:ea typeface="Monaco"/>
                <a:cs typeface="Monaco"/>
                <a:sym typeface="Monaco"/>
              </a:defRPr>
            </a:pPr>
            <a:r>
              <a:t>    req(nrow(pts) &gt; 0)</a:t>
            </a:r>
          </a:p>
          <a:p>
            <a:pPr algn="l">
              <a:defRPr sz="5800">
                <a:solidFill>
                  <a:srgbClr val="000000"/>
                </a:solidFill>
                <a:latin typeface="Monaco"/>
                <a:ea typeface="Monaco"/>
                <a:cs typeface="Monaco"/>
                <a:sym typeface="Monaco"/>
              </a:defRPr>
            </a:pPr>
            <a:r>
              <a:t>    pts</a:t>
            </a:r>
          </a:p>
          <a:p>
            <a:pPr algn="l">
              <a:defRPr sz="58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0" name="output$datatable1 &lt;- DT::renderDataTable({…"/>
          <p:cNvSpPr txBox="1"/>
          <p:nvPr>
            <p:ph type="body" idx="13"/>
          </p:nvPr>
        </p:nvSpPr>
        <p:spPr>
          <a:xfrm>
            <a:off x="1167411" y="399051"/>
            <a:ext cx="22049177" cy="12917898"/>
          </a:xfrm>
          <a:prstGeom prst="rect">
            <a:avLst/>
          </a:prstGeom>
          <a:extLst>
            <a:ext uri="{C572A759-6A51-4108-AA02-DFA0A04FC94B}">
              <ma14:wrappingTextBoxFlag xmlns:ma14="http://schemas.microsoft.com/office/mac/drawingml/2011/main" val="1"/>
            </a:ext>
          </a:extLst>
        </p:spPr>
        <p:txBody>
          <a:bodyPr/>
          <a:lstStyle/>
          <a:p>
            <a:pPr algn="l">
              <a:defRPr sz="5800">
                <a:solidFill>
                  <a:srgbClr val="000000"/>
                </a:solidFill>
                <a:latin typeface="Monaco"/>
                <a:ea typeface="Monaco"/>
                <a:cs typeface="Monaco"/>
                <a:sym typeface="Monaco"/>
              </a:defRPr>
            </a:pPr>
            <a:r>
              <a:t>output$datatable1 &lt;- DT::renderDataTable({</a:t>
            </a:r>
          </a:p>
          <a:p>
            <a:pPr algn="l">
              <a:defRPr sz="5800">
                <a:solidFill>
                  <a:srgbClr val="000000"/>
                </a:solidFill>
                <a:latin typeface="Monaco"/>
                <a:ea typeface="Monaco"/>
                <a:cs typeface="Monaco"/>
                <a:sym typeface="Monaco"/>
              </a:defRPr>
            </a:pPr>
            <a:r>
              <a:t>    </a:t>
            </a:r>
            <a:r>
              <a:t>if(is.null(input$plot1_brush)) {</a:t>
            </a:r>
          </a:p>
          <a:p>
            <a:pPr algn="l">
              <a:defRPr sz="5800">
                <a:solidFill>
                  <a:srgbClr val="000000"/>
                </a:solidFill>
                <a:latin typeface="Monaco"/>
                <a:ea typeface="Monaco"/>
                <a:cs typeface="Monaco"/>
                <a:sym typeface="Monaco"/>
              </a:defRPr>
            </a:pPr>
            <a:r>
              <a:t>      data</a:t>
            </a:r>
          </a:p>
          <a:p>
            <a:pPr algn="l">
              <a:defRPr sz="5800">
                <a:solidFill>
                  <a:srgbClr val="000000"/>
                </a:solidFill>
                <a:latin typeface="Monaco"/>
                <a:ea typeface="Monaco"/>
                <a:cs typeface="Monaco"/>
                <a:sym typeface="Monaco"/>
              </a:defRPr>
            </a:pPr>
            <a:r>
              <a:t>    } else {</a:t>
            </a:r>
          </a:p>
          <a:p>
            <a:pPr algn="l">
              <a:defRPr sz="5800">
                <a:solidFill>
                  <a:srgbClr val="000000"/>
                </a:solidFill>
                <a:latin typeface="Monaco"/>
                <a:ea typeface="Monaco"/>
                <a:cs typeface="Monaco"/>
                <a:sym typeface="Monaco"/>
              </a:defRPr>
            </a:pPr>
            <a:r>
              <a:t>      req(input$plot1_brush)</a:t>
            </a:r>
          </a:p>
          <a:p>
            <a:pPr algn="l">
              <a:defRPr sz="5800">
                <a:solidFill>
                  <a:srgbClr val="000000"/>
                </a:solidFill>
                <a:latin typeface="Monaco"/>
                <a:ea typeface="Monaco"/>
                <a:cs typeface="Monaco"/>
                <a:sym typeface="Monaco"/>
              </a:defRPr>
            </a:pPr>
            <a:r>
              <a:t>      pts &lt;- brushedPoints(data, </a:t>
            </a:r>
          </a:p>
          <a:p>
            <a:pPr algn="l">
              <a:defRPr sz="5800">
                <a:solidFill>
                  <a:srgbClr val="000000"/>
                </a:solidFill>
                <a:latin typeface="Monaco"/>
                <a:ea typeface="Monaco"/>
                <a:cs typeface="Monaco"/>
                <a:sym typeface="Monaco"/>
              </a:defRPr>
            </a:pPr>
            <a:r>
              <a:t>              input$plot1_brush, xvar="area", </a:t>
            </a:r>
          </a:p>
          <a:p>
            <a:pPr algn="l">
              <a:defRPr sz="5800">
                <a:solidFill>
                  <a:srgbClr val="000000"/>
                </a:solidFill>
                <a:latin typeface="Monaco"/>
                <a:ea typeface="Monaco"/>
                <a:cs typeface="Monaco"/>
                <a:sym typeface="Monaco"/>
              </a:defRPr>
            </a:pPr>
            <a:r>
              <a:t>              yvar=input$yval) </a:t>
            </a:r>
          </a:p>
          <a:p>
            <a:pPr algn="l">
              <a:defRPr sz="5800">
                <a:solidFill>
                  <a:srgbClr val="000000"/>
                </a:solidFill>
                <a:latin typeface="Monaco"/>
                <a:ea typeface="Monaco"/>
                <a:cs typeface="Monaco"/>
                <a:sym typeface="Monaco"/>
              </a:defRPr>
            </a:pPr>
            <a:r>
              <a:t>      pts &lt;- subset(pts, !is.na(pts[input$yval]))</a:t>
            </a:r>
          </a:p>
          <a:p>
            <a:pPr algn="l">
              <a:defRPr sz="5800">
                <a:solidFill>
                  <a:srgbClr val="000000"/>
                </a:solidFill>
                <a:latin typeface="Monaco"/>
                <a:ea typeface="Monaco"/>
                <a:cs typeface="Monaco"/>
                <a:sym typeface="Monaco"/>
              </a:defRPr>
            </a:pPr>
            <a:r>
              <a:t>      req(nrow(pts) &gt; 0)</a:t>
            </a:r>
          </a:p>
          <a:p>
            <a:pPr algn="l">
              <a:defRPr sz="5800">
                <a:solidFill>
                  <a:srgbClr val="000000"/>
                </a:solidFill>
                <a:latin typeface="Monaco"/>
                <a:ea typeface="Monaco"/>
                <a:cs typeface="Monaco"/>
                <a:sym typeface="Monaco"/>
              </a:defRPr>
            </a:pPr>
            <a:r>
              <a:t>      pts</a:t>
            </a:r>
          </a:p>
          <a:p>
            <a:pPr algn="l">
              <a:defRPr sz="5800">
                <a:solidFill>
                  <a:srgbClr val="000000"/>
                </a:solidFill>
                <a:latin typeface="Monaco"/>
                <a:ea typeface="Monaco"/>
                <a:cs typeface="Monaco"/>
                <a:sym typeface="Monaco"/>
              </a:defRPr>
            </a:pPr>
            <a:r>
              <a:t>    </a:t>
            </a:r>
            <a:r>
              <a:t>}</a:t>
            </a:r>
          </a:p>
          <a:p>
            <a:pPr algn="l">
              <a:defRPr sz="58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82"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88406" y="8579396"/>
            <a:ext cx="4544635" cy="1359813"/>
          </a:xfrm>
          <a:prstGeom prst="rect">
            <a:avLst/>
          </a:prstGeom>
          <a:ln w="12700">
            <a:miter lim="400000"/>
          </a:ln>
        </p:spPr>
      </p:pic>
      <p:pic>
        <p:nvPicPr>
          <p:cNvPr id="883"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5">
            <a:extLst/>
          </a:blip>
          <a:stretch>
            <a:fillRect/>
          </a:stretch>
        </p:blipFill>
        <p:spPr>
          <a:xfrm>
            <a:off x="19088406" y="3614989"/>
            <a:ext cx="4544635" cy="1359812"/>
          </a:xfrm>
          <a:prstGeom prst="rect">
            <a:avLst/>
          </a:prstGeom>
          <a:ln w="12700">
            <a:miter lim="400000"/>
          </a:ln>
        </p:spPr>
      </p:pic>
      <p:pic>
        <p:nvPicPr>
          <p:cNvPr id="884" name="Timer_Black_W_10_Alarm-6.mov" descr="Timer_Black_W_10_Alarm-6.mov"/>
          <p:cNvPicPr>
            <a:picLocks noChangeAspect="0"/>
          </p:cNvPicPr>
          <p:nvPr>
            <a:videoFile r:link="rId6"/>
            <p:extLst>
              <p:ext uri="{DAA4B4D4-6D71-4841-9C94-3DE7FCFB9230}">
                <p14:media xmlns:p14="http://schemas.microsoft.com/office/powerpoint/2010/main" r:embed="rId7"/>
              </p:ext>
            </p:extLst>
          </p:nvPr>
        </p:nvPicPr>
        <p:blipFill>
          <a:blip r:embed="rId8">
            <a:extLst/>
          </a:blip>
          <a:stretch>
            <a:fillRect/>
          </a:stretch>
        </p:blipFill>
        <p:spPr>
          <a:xfrm>
            <a:off x="18918059" y="11256282"/>
            <a:ext cx="4544634" cy="1359813"/>
          </a:xfrm>
          <a:prstGeom prst="rect">
            <a:avLst/>
          </a:prstGeom>
          <a:ln w="12700">
            <a:miter lim="400000"/>
          </a:ln>
        </p:spPr>
      </p:pic>
      <p:pic>
        <p:nvPicPr>
          <p:cNvPr id="885" name="Timer_Black_W_10_Alarm-6.mov" descr="Timer_Black_W_10_Alarm-6.mov"/>
          <p:cNvPicPr>
            <a:picLocks noChangeAspect="0"/>
          </p:cNvPicPr>
          <p:nvPr>
            <a:videoFile r:link="rId6"/>
            <p:extLst>
              <p:ext uri="{DAA4B4D4-6D71-4841-9C94-3DE7FCFB9230}">
                <p14:media xmlns:p14="http://schemas.microsoft.com/office/powerpoint/2010/main" r:embed="rId7"/>
              </p:ext>
            </p:extLst>
          </p:nvPr>
        </p:nvPicPr>
        <p:blipFill>
          <a:blip r:embed="rId9">
            <a:extLst/>
          </a:blip>
          <a:stretch>
            <a:fillRect/>
          </a:stretch>
        </p:blipFill>
        <p:spPr>
          <a:xfrm>
            <a:off x="19088406" y="6178094"/>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882"/>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70000000" fill="hold"/>
                                        <p:tgtEl>
                                          <p:spTgt spid="883"/>
                                        </p:tgtEl>
                                      </p:cBhvr>
                                    </p:cmd>
                                  </p:childTnLst>
                                </p:cTn>
                              </p:par>
                            </p:childTnLst>
                          </p:cTn>
                        </p:par>
                      </p:childTnLst>
                    </p:cTn>
                  </p:par>
                  <p:par>
                    <p:cTn id="11" fill="hold">
                      <p:stCondLst>
                        <p:cond delay="indefinite"/>
                      </p:stCondLst>
                      <p:childTnLst>
                        <p:par>
                          <p:cTn id="12" fill="hold">
                            <p:stCondLst>
                              <p:cond delay="0"/>
                            </p:stCondLst>
                            <p:childTnLst>
                              <p:par>
                                <p:cTn id="13" presetClass="mediacall" nodeType="clickEffect" presetSubtype="0" presetID="1" grpId="3" fill="hold">
                                  <p:stCondLst>
                                    <p:cond delay="0"/>
                                  </p:stCondLst>
                                  <p:childTnLst>
                                    <p:cmd type="call" cmd="playFrom(0.0)">
                                      <p:cBhvr>
                                        <p:cTn id="14" dur="610000000" fill="hold"/>
                                        <p:tgtEl>
                                          <p:spTgt spid="884"/>
                                        </p:tgtEl>
                                      </p:cBhvr>
                                    </p:cmd>
                                  </p:childTnLst>
                                </p:cTn>
                              </p:par>
                            </p:childTnLst>
                          </p:cTn>
                        </p:par>
                      </p:childTnLst>
                    </p:cTn>
                  </p:par>
                  <p:par>
                    <p:cTn id="15" fill="hold">
                      <p:stCondLst>
                        <p:cond delay="indefinite"/>
                      </p:stCondLst>
                      <p:childTnLst>
                        <p:par>
                          <p:cTn id="16" fill="hold">
                            <p:stCondLst>
                              <p:cond delay="0"/>
                            </p:stCondLst>
                            <p:childTnLst>
                              <p:par>
                                <p:cTn id="17" presetClass="mediacall" nodeType="clickEffect" presetSubtype="0" presetID="1" grpId="4" fill="hold">
                                  <p:stCondLst>
                                    <p:cond delay="0"/>
                                  </p:stCondLst>
                                  <p:childTnLst>
                                    <p:cmd type="call" cmd="playFrom(0.0)">
                                      <p:cBhvr>
                                        <p:cTn id="18" dur="190000000" fill="hold"/>
                                        <p:tgtEl>
                                          <p:spTgt spid="88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9" fill="hold" display="0">
                  <p:stCondLst>
                    <p:cond delay="indefinite"/>
                  </p:stCondLst>
                </p:cTn>
                <p:tgtEl>
                  <p:spTgt spid="884"/>
                </p:tgtEl>
              </p:cMediaNode>
            </p:video>
            <p:video fullScrn="0">
              <p:cMediaNode mute="0" showWhenStopped="1" numSld="1" vol="100000">
                <p:cTn id="20" fill="hold" display="0">
                  <p:stCondLst>
                    <p:cond delay="indefinite"/>
                  </p:stCondLst>
                </p:cTn>
                <p:tgtEl>
                  <p:spTgt spid="885"/>
                </p:tgtEl>
              </p:cMediaNode>
            </p:video>
            <p:video fullScrn="0">
              <p:cMediaNode mute="0" showWhenStopped="1" numSld="1" vol="100000">
                <p:cTn id="21" fill="hold" display="0">
                  <p:stCondLst>
                    <p:cond delay="indefinite"/>
                  </p:stCondLst>
                </p:cTn>
                <p:tgtEl>
                  <p:spTgt spid="882"/>
                </p:tgtEl>
              </p:cMediaNode>
            </p:video>
            <p:video fullScrn="0">
              <p:cMediaNode mute="0" showWhenStopped="1" numSld="1" vol="100000">
                <p:cTn id="22" fill="hold" display="0">
                  <p:stCondLst>
                    <p:cond delay="indefinite"/>
                  </p:stCondLst>
                </p:cTn>
                <p:tgtEl>
                  <p:spTgt spid="88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Demo"/>
          <p:cNvSpPr txBox="1"/>
          <p:nvPr>
            <p:ph type="title"/>
          </p:nvPr>
        </p:nvSpPr>
        <p:spPr>
          <a:prstGeom prst="rect">
            <a:avLst/>
          </a:prstGeom>
        </p:spPr>
        <p:txBody>
          <a:bodyPr/>
          <a:lstStyle/>
          <a:p>
            <a:pPr/>
            <a:r>
              <a:t>Demo</a:t>
            </a:r>
          </a:p>
        </p:txBody>
      </p:sp>
      <p:sp>
        <p:nvSpPr>
          <p:cNvPr id="174" name="examples/120-goog-index/app.R"/>
          <p:cNvSpPr txBox="1"/>
          <p:nvPr>
            <p:ph type="body" sz="quarter" idx="1"/>
          </p:nvPr>
        </p:nvSpPr>
        <p:spPr>
          <a:prstGeom prst="rect">
            <a:avLst/>
          </a:prstGeom>
        </p:spPr>
        <p:txBody>
          <a:bodyPr/>
          <a:lstStyle/>
          <a:p>
            <a:pPr/>
            <a:r>
              <a:t>examples/120-goog-index/app.R</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tructure of Shiny Applications…"/>
          <p:cNvSpPr txBox="1"/>
          <p:nvPr>
            <p:ph type="body" idx="13"/>
          </p:nvPr>
        </p:nvSpPr>
        <p:spPr>
          <a:xfrm>
            <a:off x="3242952" y="771754"/>
            <a:ext cx="17898096" cy="10591801"/>
          </a:xfrm>
          <a:prstGeom prst="rect">
            <a:avLst/>
          </a:prstGeom>
        </p:spPr>
        <p:txBody>
          <a:bodyPr/>
          <a:lstStyle/>
          <a:p>
            <a:pPr algn="l">
              <a:buClr>
                <a:schemeClr val="accent1">
                  <a:lumOff val="13529"/>
                </a:schemeClr>
              </a:buClr>
              <a:defRPr sz="8700">
                <a:solidFill>
                  <a:srgbClr val="FFFFFF"/>
                </a:solidFill>
                <a:latin typeface="+mn-lt"/>
                <a:ea typeface="+mn-ea"/>
                <a:cs typeface="+mn-cs"/>
                <a:sym typeface="Open Sans Condensed Bold"/>
              </a:defRPr>
            </a:pPr>
            <a:r>
              <a:t>Structure of Shiny Applications</a:t>
            </a:r>
          </a:p>
          <a:p>
            <a:pPr algn="l">
              <a:defRPr sz="8700">
                <a:solidFill>
                  <a:schemeClr val="accent6">
                    <a:satOff val="15424"/>
                    <a:lumOff val="17647"/>
                  </a:schemeClr>
                </a:solidFill>
                <a:latin typeface="+mj-lt"/>
                <a:ea typeface="+mj-ea"/>
                <a:cs typeface="+mj-cs"/>
                <a:sym typeface="Open Sans Condensed Light"/>
              </a:defRPr>
            </a:pPr>
            <a:r>
              <a:t>UI: Layout, Inputs and Outputs</a:t>
            </a:r>
          </a:p>
          <a:p>
            <a:pPr algn="l">
              <a:defRPr sz="8700">
                <a:solidFill>
                  <a:schemeClr val="accent6">
                    <a:satOff val="15424"/>
                    <a:lumOff val="17647"/>
                  </a:schemeClr>
                </a:solidFill>
                <a:latin typeface="+mj-lt"/>
                <a:ea typeface="+mj-ea"/>
                <a:cs typeface="+mj-cs"/>
                <a:sym typeface="Open Sans Condensed Light"/>
              </a:defRPr>
            </a:pPr>
            <a:r>
              <a:t>Server</a:t>
            </a:r>
          </a:p>
          <a:p>
            <a:pPr algn="l">
              <a:defRPr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177" name="Triangle"/>
          <p:cNvSpPr/>
          <p:nvPr>
            <p:ph type="body" idx="14"/>
          </p:nvPr>
        </p:nvSpPr>
        <p:spPr>
          <a:xfrm rot="13501725">
            <a:off x="1866065" y="1277014"/>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p:spPr>
        <p:txBody>
          <a:bodyPr/>
          <a:lstStyle/>
          <a:p>
            <a:pPr>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Exercise 1A"/>
          <p:cNvSpPr txBox="1"/>
          <p:nvPr>
            <p:ph type="title"/>
          </p:nvPr>
        </p:nvSpPr>
        <p:spPr>
          <a:prstGeom prst="rect">
            <a:avLst/>
          </a:prstGeom>
        </p:spPr>
        <p:txBody>
          <a:bodyPr/>
          <a:lstStyle/>
          <a:p>
            <a:pPr/>
            <a:r>
              <a:t>Exercise 1A</a:t>
            </a:r>
          </a:p>
        </p:txBody>
      </p:sp>
      <p:sp>
        <p:nvSpPr>
          <p:cNvPr id="180" name="Create a new Shiny app…"/>
          <p:cNvSpPr txBox="1"/>
          <p:nvPr>
            <p:ph type="body" idx="1"/>
          </p:nvPr>
        </p:nvSpPr>
        <p:spPr>
          <a:xfrm>
            <a:off x="1778000" y="2735213"/>
            <a:ext cx="20828000" cy="10151593"/>
          </a:xfrm>
          <a:prstGeom prst="rect">
            <a:avLst/>
          </a:prstGeom>
        </p:spPr>
        <p:txBody>
          <a:bodyPr/>
          <a:lstStyle/>
          <a:p>
            <a:pPr marL="800099" indent="-800099" algn="l" defTabSz="693419">
              <a:buSzPct val="125000"/>
              <a:buChar char="•"/>
              <a:defRPr sz="6048"/>
            </a:pPr>
            <a:r>
              <a:t>Create a new Shiny app</a:t>
            </a:r>
          </a:p>
          <a:p>
            <a:pPr marL="800099" indent="-800099" algn="l" defTabSz="693419">
              <a:buSzPct val="125000"/>
              <a:buChar char="•"/>
              <a:defRPr sz="6048"/>
            </a:pPr>
            <a:r>
              <a:t>File &gt; New File &gt; Shiny web app</a:t>
            </a:r>
          </a:p>
          <a:p>
            <a:pPr marL="800099" indent="-800099" algn="l" defTabSz="693419">
              <a:buSzPct val="125000"/>
              <a:buChar char="•"/>
              <a:defRPr sz="6048"/>
            </a:pPr>
            <a:r>
              <a:t>Application Type: Single file</a:t>
            </a:r>
          </a:p>
          <a:p>
            <a:pPr marL="800099" indent="-800099" algn="l" defTabSz="693419">
              <a:buSzPct val="125000"/>
              <a:buChar char="•"/>
              <a:defRPr sz="6048"/>
            </a:pPr>
            <a:r>
              <a:t>Name: exercise1</a:t>
            </a:r>
          </a:p>
          <a:p>
            <a:pPr marL="800099" indent="-800099" algn="l" defTabSz="693419">
              <a:buSzPct val="125000"/>
              <a:buChar char="•"/>
              <a:defRPr sz="6048"/>
            </a:pPr>
            <a:r>
              <a:t>Run App</a:t>
            </a:r>
          </a:p>
          <a:p>
            <a:pPr algn="l" defTabSz="693419">
              <a:defRPr sz="6048"/>
            </a:pPr>
          </a:p>
          <a:p>
            <a:pPr algn="l" defTabSz="693419">
              <a:defRPr sz="6048"/>
            </a:pPr>
            <a:r>
              <a:rPr>
                <a:solidFill>
                  <a:schemeClr val="accent6">
                    <a:hueOff val="-119728"/>
                    <a:satOff val="5580"/>
                    <a:lumOff val="-12961"/>
                  </a:schemeClr>
                </a:solidFill>
              </a:rPr>
              <a:t>BONUS</a:t>
            </a:r>
            <a:r>
              <a:t> </a:t>
            </a:r>
          </a:p>
          <a:p>
            <a:pPr algn="l" defTabSz="693419">
              <a:defRPr sz="6048"/>
            </a:pPr>
            <a:r>
              <a:t>Change the x axis label and title on the plot</a:t>
            </a:r>
          </a:p>
          <a:p>
            <a:pPr marL="800099" indent="-800099" algn="l" defTabSz="693419">
              <a:buSzPct val="50000"/>
              <a:buChar char="•"/>
              <a:defRPr sz="6048">
                <a:latin typeface="Monaco"/>
                <a:ea typeface="Monaco"/>
                <a:cs typeface="Monaco"/>
                <a:sym typeface="Monaco"/>
              </a:defRPr>
            </a:pPr>
            <a:r>
              <a:t>x="Minutes between Eruptions"</a:t>
            </a:r>
          </a:p>
          <a:p>
            <a:pPr marL="800099" indent="-800099" algn="l" defTabSz="693419">
              <a:buSzPct val="50000"/>
              <a:buChar char="•"/>
              <a:defRPr sz="6048">
                <a:latin typeface="Monaco"/>
                <a:ea typeface="Monaco"/>
                <a:cs typeface="Monaco"/>
                <a:sym typeface="Monaco"/>
              </a:defRPr>
            </a:pPr>
            <a:r>
              <a:t>main="Waiting Time Distribution"</a:t>
            </a:r>
          </a:p>
        </p:txBody>
      </p:sp>
      <p:pic>
        <p:nvPicPr>
          <p:cNvPr id="181"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37061" y="343212"/>
            <a:ext cx="4544635"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000000" fill="hold"/>
                                        <p:tgtEl>
                                          <p:spTgt spid="18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81"/>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184"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Handouts"/>
          <p:cNvSpPr txBox="1"/>
          <p:nvPr>
            <p:ph type="title"/>
          </p:nvPr>
        </p:nvSpPr>
        <p:spPr>
          <a:prstGeom prst="rect">
            <a:avLst/>
          </a:prstGeom>
        </p:spPr>
        <p:txBody>
          <a:bodyPr/>
          <a:lstStyle>
            <a:lvl1pPr defTabSz="742950">
              <a:defRPr sz="12600">
                <a:solidFill>
                  <a:schemeClr val="accent6">
                    <a:hueOff val="-119728"/>
                    <a:satOff val="5580"/>
                    <a:lumOff val="-12961"/>
                  </a:schemeClr>
                </a:solidFill>
                <a:latin typeface="+mn-lt"/>
                <a:ea typeface="+mn-ea"/>
                <a:cs typeface="+mn-cs"/>
                <a:sym typeface="Open Sans Condensed Bold"/>
              </a:defRPr>
            </a:lvl1pPr>
          </a:lstStyle>
          <a:p>
            <a:pPr/>
            <a:r>
              <a:t>Handouts</a:t>
            </a:r>
          </a:p>
        </p:txBody>
      </p:sp>
      <p:sp>
        <p:nvSpPr>
          <p:cNvPr id="121" name="Workshop Information…"/>
          <p:cNvSpPr txBox="1"/>
          <p:nvPr>
            <p:ph type="body" idx="1"/>
          </p:nvPr>
        </p:nvSpPr>
        <p:spPr>
          <a:xfrm>
            <a:off x="1689100" y="2776989"/>
            <a:ext cx="21005800" cy="10534179"/>
          </a:xfrm>
          <a:prstGeom prst="rect">
            <a:avLst/>
          </a:prstGeom>
        </p:spPr>
        <p:txBody>
          <a:bodyPr/>
          <a:lstStyle/>
          <a:p>
            <a:pPr marL="0" indent="0" algn="ctr">
              <a:lnSpc>
                <a:spcPct val="120000"/>
              </a:lnSpc>
              <a:buSzTx/>
              <a:buNone/>
              <a:defRPr sz="7200">
                <a:latin typeface="Roboto Slab Light"/>
                <a:ea typeface="Roboto Slab Light"/>
                <a:cs typeface="Roboto Slab Light"/>
                <a:sym typeface="Roboto Slab Light"/>
              </a:defRPr>
            </a:pPr>
            <a:r>
              <a:t>Workshop Information</a:t>
            </a:r>
          </a:p>
          <a:p>
            <a:pPr marL="0" indent="0" algn="ctr">
              <a:lnSpc>
                <a:spcPct val="120000"/>
              </a:lnSpc>
              <a:buSzTx/>
              <a:buNone/>
              <a:defRPr sz="7200">
                <a:latin typeface="Roboto Slab Light"/>
                <a:ea typeface="Roboto Slab Light"/>
                <a:cs typeface="Roboto Slab Light"/>
                <a:sym typeface="Roboto Slab Light"/>
              </a:defRPr>
            </a:pPr>
            <a:r>
              <a:t>Shiny cheat sheet</a:t>
            </a:r>
          </a:p>
          <a:p>
            <a:pPr marL="0" indent="0" algn="ctr">
              <a:lnSpc>
                <a:spcPct val="120000"/>
              </a:lnSpc>
              <a:buSzTx/>
              <a:buNone/>
              <a:defRPr sz="7200">
                <a:latin typeface="Roboto Slab Light"/>
                <a:ea typeface="Roboto Slab Light"/>
                <a:cs typeface="Roboto Slab Light"/>
                <a:sym typeface="Roboto Slab Light"/>
              </a:defRPr>
            </a:pPr>
          </a:p>
          <a:p>
            <a:pPr marL="0" indent="0" algn="ctr">
              <a:lnSpc>
                <a:spcPct val="120000"/>
              </a:lnSpc>
              <a:buSzTx/>
              <a:buNone/>
              <a:defRPr sz="7200">
                <a:latin typeface="Roboto Slab Light"/>
                <a:ea typeface="Roboto Slab Light"/>
                <a:cs typeface="Roboto Slab Light"/>
                <a:sym typeface="Roboto Slab Light"/>
              </a:defRPr>
            </a:pPr>
          </a:p>
          <a:p>
            <a:pPr marL="0" indent="0" algn="ctr">
              <a:lnSpc>
                <a:spcPct val="120000"/>
              </a:lnSpc>
              <a:buSzTx/>
              <a:buNone/>
              <a:defRPr sz="7200">
                <a:latin typeface="Roboto Slab Light"/>
                <a:ea typeface="Roboto Slab Light"/>
                <a:cs typeface="Roboto Slab Light"/>
                <a:sym typeface="Roboto Slab Light"/>
              </a:defRPr>
            </a:pPr>
          </a:p>
          <a:p>
            <a:pPr marL="0" indent="0" algn="ctr">
              <a:lnSpc>
                <a:spcPct val="120000"/>
              </a:lnSpc>
              <a:buSzTx/>
              <a:buNone/>
              <a:defRPr sz="7200">
                <a:latin typeface="Roboto Slab Light"/>
                <a:ea typeface="Roboto Slab Light"/>
                <a:cs typeface="Roboto Slab Light"/>
                <a:sym typeface="Roboto Slab Light"/>
              </a:defRPr>
            </a:pPr>
            <a:r>
              <a:t>Files - see options on handout</a:t>
            </a:r>
          </a:p>
          <a:p>
            <a:pPr marL="0" indent="0" algn="ctr">
              <a:lnSpc>
                <a:spcPct val="120000"/>
              </a:lnSpc>
              <a:buSzTx/>
              <a:buNone/>
              <a:defRPr sz="7200">
                <a:latin typeface="Roboto Slab Light"/>
                <a:ea typeface="Roboto Slab Light"/>
                <a:cs typeface="Roboto Slab Light"/>
                <a:sym typeface="Roboto Slab Light"/>
              </a:defRPr>
            </a:pPr>
            <a:r>
              <a:t>Open RStudio (desktop or cloud)</a:t>
            </a:r>
          </a:p>
        </p:txBody>
      </p:sp>
      <p:sp>
        <p:nvSpPr>
          <p:cNvPr id="122" name="Get Ready"/>
          <p:cNvSpPr txBox="1"/>
          <p:nvPr/>
        </p:nvSpPr>
        <p:spPr>
          <a:xfrm>
            <a:off x="1689100" y="7455575"/>
            <a:ext cx="21005800"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742950">
              <a:defRPr b="0" sz="12600">
                <a:solidFill>
                  <a:schemeClr val="accent6">
                    <a:hueOff val="-119728"/>
                    <a:satOff val="5580"/>
                    <a:lumOff val="-12961"/>
                  </a:schemeClr>
                </a:solidFill>
                <a:latin typeface="+mn-lt"/>
                <a:ea typeface="+mn-ea"/>
                <a:cs typeface="+mn-cs"/>
                <a:sym typeface="Open Sans Condensed Bold"/>
              </a:defRPr>
            </a:lvl1pPr>
          </a:lstStyle>
          <a:p>
            <a:pPr/>
            <a:r>
              <a:t>Get Ready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189" name="Rectangle"/>
          <p:cNvSpPr/>
          <p:nvPr/>
        </p:nvSpPr>
        <p:spPr>
          <a:xfrm>
            <a:off x="4218180" y="4578092"/>
            <a:ext cx="4062193" cy="4368141"/>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9"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D6D6D6"/>
                </a:solidFill>
                <a:latin typeface="Monaco"/>
                <a:ea typeface="Monaco"/>
                <a:cs typeface="Monaco"/>
                <a:sym typeface="Monaco"/>
              </a:defRPr>
            </a:pPr>
            <a:r>
              <a:t>ui &lt;- fluidPage()</a:t>
            </a:r>
          </a:p>
          <a:p>
            <a:pPr algn="l">
              <a:spcBef>
                <a:spcPts val="4500"/>
              </a:spcBef>
              <a:defRPr>
                <a:solidFill>
                  <a:srgbClr val="D6D6D6"/>
                </a:solidFill>
                <a:latin typeface="Monaco"/>
                <a:ea typeface="Monaco"/>
                <a:cs typeface="Monaco"/>
                <a:sym typeface="Monaco"/>
              </a:defRPr>
            </a:pPr>
            <a:r>
              <a:t>server &lt;- function(input, output) {}</a:t>
            </a:r>
          </a:p>
          <a:p>
            <a:pPr algn="l">
              <a:spcBef>
                <a:spcPts val="4500"/>
              </a:spcBef>
              <a:defRPr>
                <a:solidFill>
                  <a:srgbClr val="D6D6D6"/>
                </a:solidFill>
                <a:latin typeface="Monaco"/>
                <a:ea typeface="Monaco"/>
                <a:cs typeface="Monaco"/>
                <a:sym typeface="Monaco"/>
              </a:defRPr>
            </a:pPr>
            <a:r>
              <a:t>shinyApp(ui = ui, server = server)</a:t>
            </a:r>
          </a:p>
        </p:txBody>
      </p:sp>
      <p:sp>
        <p:nvSpPr>
          <p:cNvPr id="192"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D6D6D6"/>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D6D6D6"/>
                </a:solidFill>
                <a:latin typeface="Monaco"/>
                <a:ea typeface="Monaco"/>
                <a:cs typeface="Monaco"/>
                <a:sym typeface="Monaco"/>
              </a:defRPr>
            </a:pPr>
            <a:r>
              <a:t>server &lt;- function(input, output) {}</a:t>
            </a:r>
          </a:p>
          <a:p>
            <a:pPr algn="l">
              <a:spcBef>
                <a:spcPts val="4500"/>
              </a:spcBef>
              <a:defRPr>
                <a:solidFill>
                  <a:srgbClr val="D6D6D6"/>
                </a:solidFill>
                <a:latin typeface="Monaco"/>
                <a:ea typeface="Monaco"/>
                <a:cs typeface="Monaco"/>
                <a:sym typeface="Monaco"/>
              </a:defRPr>
            </a:pPr>
            <a:r>
              <a:t>shinyApp(ui = ui, server = server)</a:t>
            </a:r>
          </a:p>
        </p:txBody>
      </p:sp>
      <p:sp>
        <p:nvSpPr>
          <p:cNvPr id="197"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D6D6D6"/>
                </a:solidFill>
                <a:latin typeface="Monaco"/>
                <a:ea typeface="Monaco"/>
                <a:cs typeface="Monaco"/>
                <a:sym typeface="Monaco"/>
              </a:defRPr>
            </a:pPr>
            <a:r>
              <a:t>library(shiny)</a:t>
            </a:r>
          </a:p>
          <a:p>
            <a:pPr algn="l">
              <a:spcBef>
                <a:spcPts val="4500"/>
              </a:spcBef>
              <a:defRPr>
                <a:solidFill>
                  <a:srgbClr val="D6D6D6"/>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D6D6D6"/>
                </a:solidFill>
                <a:latin typeface="Monaco"/>
                <a:ea typeface="Monaco"/>
                <a:cs typeface="Monaco"/>
                <a:sym typeface="Monaco"/>
              </a:defRPr>
            </a:pPr>
            <a:r>
              <a:t>shinyApp(ui = ui, server = server)</a:t>
            </a:r>
          </a:p>
        </p:txBody>
      </p:sp>
      <p:sp>
        <p:nvSpPr>
          <p:cNvPr id="202"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D6D6D6"/>
                </a:solidFill>
                <a:latin typeface="Monaco"/>
                <a:ea typeface="Monaco"/>
                <a:cs typeface="Monaco"/>
                <a:sym typeface="Monaco"/>
              </a:defRPr>
            </a:pPr>
            <a:r>
              <a:t>library(shiny)</a:t>
            </a:r>
          </a:p>
          <a:p>
            <a:pPr algn="l">
              <a:spcBef>
                <a:spcPts val="4500"/>
              </a:spcBef>
              <a:defRPr>
                <a:solidFill>
                  <a:srgbClr val="D6D6D6"/>
                </a:solidFill>
                <a:latin typeface="Monaco"/>
                <a:ea typeface="Monaco"/>
                <a:cs typeface="Monaco"/>
                <a:sym typeface="Monaco"/>
              </a:defRPr>
            </a:pPr>
            <a:r>
              <a:t>ui &lt;- fluidPage()</a:t>
            </a:r>
          </a:p>
          <a:p>
            <a:pPr algn="l">
              <a:spcBef>
                <a:spcPts val="4500"/>
              </a:spcBef>
              <a:defRPr>
                <a:solidFill>
                  <a:srgbClr val="D6D6D6"/>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207"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library(shiny)…"/>
          <p:cNvSpPr txBox="1"/>
          <p:nvPr/>
        </p:nvSpPr>
        <p:spPr>
          <a:xfrm>
            <a:off x="1167410" y="4087339"/>
            <a:ext cx="13773633" cy="6525202"/>
          </a:xfrm>
          <a:prstGeom prst="rect">
            <a:avLst/>
          </a:prstGeom>
          <a:ln w="25400">
            <a:solidFill>
              <a:srgbClr val="A6AAA9"/>
            </a:solidFill>
            <a:miter lim="400000"/>
          </a:ln>
          <a:extLst>
            <a:ext uri="{C572A759-6A51-4108-AA02-DFA0A04FC94B}">
              <ma14:wrappingTextBoxFlag xmlns:ma14="http://schemas.microsoft.com/office/mac/drawingml/2011/main" val="1"/>
            </a:ext>
          </a:extLst>
        </p:spPr>
        <p:txBody>
          <a:bodyPr lIns="50800" tIns="50800" rIns="50800" bIns="50800" anchor="ctr"/>
          <a:lstStyle/>
          <a:p>
            <a:pPr algn="l">
              <a:spcBef>
                <a:spcPts val="4500"/>
              </a:spcBef>
              <a:defRPr b="0" sz="4900">
                <a:solidFill>
                  <a:srgbClr val="000000"/>
                </a:solidFill>
                <a:latin typeface="Monaco"/>
                <a:ea typeface="Monaco"/>
                <a:cs typeface="Monaco"/>
                <a:sym typeface="Monaco"/>
              </a:defRPr>
            </a:pPr>
            <a:r>
              <a:t>library(shiny)</a:t>
            </a:r>
          </a:p>
          <a:p>
            <a:pPr algn="l">
              <a:spcBef>
                <a:spcPts val="4500"/>
              </a:spcBef>
              <a:defRPr b="0" sz="4900">
                <a:solidFill>
                  <a:srgbClr val="000000"/>
                </a:solidFill>
                <a:latin typeface="Monaco"/>
                <a:ea typeface="Monaco"/>
                <a:cs typeface="Monaco"/>
                <a:sym typeface="Monaco"/>
              </a:defRPr>
            </a:pPr>
            <a:r>
              <a:t>ui &lt;- fluidPage()</a:t>
            </a:r>
          </a:p>
          <a:p>
            <a:pPr algn="l">
              <a:spcBef>
                <a:spcPts val="4500"/>
              </a:spcBef>
              <a:defRPr b="0" sz="4900">
                <a:solidFill>
                  <a:srgbClr val="000000"/>
                </a:solidFill>
                <a:latin typeface="Monaco"/>
                <a:ea typeface="Monaco"/>
                <a:cs typeface="Monaco"/>
                <a:sym typeface="Monaco"/>
              </a:defRPr>
            </a:pPr>
            <a:r>
              <a:t>server &lt;- function(input, output) {}</a:t>
            </a:r>
          </a:p>
          <a:p>
            <a:pPr algn="l">
              <a:spcBef>
                <a:spcPts val="4500"/>
              </a:spcBef>
              <a:defRPr b="0" sz="4900">
                <a:solidFill>
                  <a:srgbClr val="000000"/>
                </a:solidFill>
                <a:latin typeface="Monaco"/>
                <a:ea typeface="Monaco"/>
                <a:cs typeface="Monaco"/>
                <a:sym typeface="Monaco"/>
              </a:defRPr>
            </a:pPr>
            <a:r>
              <a:t>shinyApp(ui = ui, server = server)</a:t>
            </a:r>
          </a:p>
        </p:txBody>
      </p:sp>
      <p:sp>
        <p:nvSpPr>
          <p:cNvPr id="212" name="Shiny Application Structure"/>
          <p:cNvSpPr txBox="1"/>
          <p:nvPr>
            <p:ph type="body" idx="14"/>
          </p:nvPr>
        </p:nvSpPr>
        <p:spPr>
          <a:prstGeom prst="rect">
            <a:avLst/>
          </a:prstGeom>
        </p:spPr>
        <p:txBody>
          <a:bodyPr/>
          <a:lstStyle/>
          <a:p>
            <a:pPr/>
            <a:r>
              <a:t>Shiny Application Structure</a:t>
            </a:r>
          </a:p>
        </p:txBody>
      </p:sp>
      <p:sp>
        <p:nvSpPr>
          <p:cNvPr id="213" name="Arrow"/>
          <p:cNvSpPr/>
          <p:nvPr/>
        </p:nvSpPr>
        <p:spPr>
          <a:xfrm>
            <a:off x="15788247" y="7038409"/>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14" name="file.png" descr="file.png"/>
          <p:cNvPicPr>
            <a:picLocks noChangeAspect="1"/>
          </p:cNvPicPr>
          <p:nvPr/>
        </p:nvPicPr>
        <p:blipFill>
          <a:blip r:embed="rId3">
            <a:extLst/>
          </a:blip>
          <a:stretch>
            <a:fillRect/>
          </a:stretch>
        </p:blipFill>
        <p:spPr>
          <a:xfrm>
            <a:off x="17032338" y="4192636"/>
            <a:ext cx="6314608" cy="6314608"/>
          </a:xfrm>
          <a:prstGeom prst="rect">
            <a:avLst/>
          </a:prstGeom>
          <a:ln w="12700">
            <a:miter lim="400000"/>
          </a:ln>
        </p:spPr>
      </p:pic>
      <p:sp>
        <p:nvSpPr>
          <p:cNvPr id="215" name="app.R"/>
          <p:cNvSpPr txBox="1"/>
          <p:nvPr/>
        </p:nvSpPr>
        <p:spPr>
          <a:xfrm>
            <a:off x="18466837" y="6770272"/>
            <a:ext cx="3445609" cy="18062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spcBef>
                <a:spcPts val="4500"/>
              </a:spcBef>
              <a:defRPr b="0" sz="7600">
                <a:solidFill>
                  <a:srgbClr val="000000"/>
                </a:solidFill>
                <a:latin typeface="Monaco"/>
                <a:ea typeface="Monaco"/>
                <a:cs typeface="Monaco"/>
                <a:sym typeface="Monaco"/>
              </a:defRPr>
            </a:lvl1pPr>
          </a:lstStyle>
          <a:p>
            <a:pPr/>
            <a:r>
              <a:t>app.R</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9" name="Image" descr="Image"/>
          <p:cNvPicPr>
            <a:picLocks noChangeAspect="1"/>
          </p:cNvPicPr>
          <p:nvPr/>
        </p:nvPicPr>
        <p:blipFill>
          <a:blip r:embed="rId3">
            <a:extLst/>
          </a:blip>
          <a:stretch>
            <a:fillRect/>
          </a:stretch>
        </p:blipFill>
        <p:spPr>
          <a:xfrm>
            <a:off x="7943893" y="1421733"/>
            <a:ext cx="8152126" cy="1893929"/>
          </a:xfrm>
          <a:prstGeom prst="rect">
            <a:avLst/>
          </a:prstGeom>
          <a:ln w="12700">
            <a:miter lim="400000"/>
          </a:ln>
        </p:spPr>
      </p:pic>
      <p:sp>
        <p:nvSpPr>
          <p:cNvPr id="220" name="Arrow"/>
          <p:cNvSpPr/>
          <p:nvPr/>
        </p:nvSpPr>
        <p:spPr>
          <a:xfrm rot="5400000">
            <a:off x="11384955" y="4408552"/>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21" name="runApp('file_directory/')"/>
          <p:cNvSpPr txBox="1"/>
          <p:nvPr/>
        </p:nvSpPr>
        <p:spPr>
          <a:xfrm>
            <a:off x="1167411" y="6290624"/>
            <a:ext cx="22049177" cy="16846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4500"/>
              </a:spcBef>
              <a:defRPr b="0" sz="10000">
                <a:solidFill>
                  <a:srgbClr val="000000"/>
                </a:solidFill>
                <a:latin typeface="Monaco"/>
                <a:ea typeface="Monaco"/>
                <a:cs typeface="Monaco"/>
                <a:sym typeface="Monaco"/>
              </a:defRPr>
            </a:pPr>
            <a:r>
              <a:t>runApp('</a:t>
            </a:r>
            <a:r>
              <a:t>file_directory/'</a:t>
            </a:r>
            <a:r>
              <a:t>)</a:t>
            </a:r>
          </a:p>
        </p:txBody>
      </p:sp>
      <p:sp>
        <p:nvSpPr>
          <p:cNvPr id="222" name="Arrow"/>
          <p:cNvSpPr/>
          <p:nvPr/>
        </p:nvSpPr>
        <p:spPr>
          <a:xfrm rot="5400000">
            <a:off x="11384955" y="8862924"/>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23" name="starts shinyApp"/>
          <p:cNvSpPr txBox="1"/>
          <p:nvPr/>
        </p:nvSpPr>
        <p:spPr>
          <a:xfrm>
            <a:off x="1167411" y="10672927"/>
            <a:ext cx="22049177" cy="182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4500"/>
              </a:spcBef>
              <a:defRPr b="0" sz="10000">
                <a:solidFill>
                  <a:srgbClr val="000000"/>
                </a:solidFill>
                <a:latin typeface="Monaco"/>
                <a:ea typeface="Monaco"/>
                <a:cs typeface="Monaco"/>
                <a:sym typeface="Monaco"/>
              </a:defRPr>
            </a:pPr>
            <a:r>
              <a:rPr>
                <a:latin typeface="+mj-lt"/>
                <a:ea typeface="+mj-ea"/>
                <a:cs typeface="+mj-cs"/>
                <a:sym typeface="Open Sans Condensed Light"/>
              </a:rPr>
              <a:t>starts</a:t>
            </a:r>
            <a:r>
              <a:t> shinyApp</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Locally Running Application"/>
          <p:cNvSpPr txBox="1"/>
          <p:nvPr>
            <p:ph type="title"/>
          </p:nvPr>
        </p:nvSpPr>
        <p:spPr>
          <a:prstGeom prst="rect">
            <a:avLst/>
          </a:prstGeom>
        </p:spPr>
        <p:txBody>
          <a:bodyPr/>
          <a:lstStyle>
            <a:lvl1pPr defTabSz="742950">
              <a:defRPr sz="12600"/>
            </a:lvl1pPr>
          </a:lstStyle>
          <a:p>
            <a:pPr/>
            <a:r>
              <a:t>Locally Running Application</a:t>
            </a:r>
          </a:p>
        </p:txBody>
      </p:sp>
      <p:sp>
        <p:nvSpPr>
          <p:cNvPr id="228" name="Text"/>
          <p:cNvSpPr txBox="1"/>
          <p:nvPr>
            <p:ph type="body" idx="13"/>
          </p:nvPr>
        </p:nvSpPr>
        <p:spPr>
          <a:prstGeom prst="rect">
            <a:avLst/>
          </a:prstGeom>
        </p:spPr>
        <p:txBody>
          <a:bodyPr/>
          <a:lstStyle/>
          <a:p>
            <a:pPr algn="l">
              <a:spcBef>
                <a:spcPts val="4500"/>
              </a:spcBef>
              <a:defRPr sz="6000"/>
            </a:pPr>
          </a:p>
          <a:p>
            <a:pPr algn="l">
              <a:spcBef>
                <a:spcPts val="4500"/>
              </a:spcBef>
              <a:defRPr sz="6000"/>
            </a:pPr>
          </a:p>
          <a:p>
            <a:pPr algn="l">
              <a:spcBef>
                <a:spcPts val="4500"/>
              </a:spcBef>
              <a:defRPr sz="6000"/>
            </a:pPr>
          </a:p>
          <a:p>
            <a:pPr algn="l">
              <a:spcBef>
                <a:spcPts val="4500"/>
              </a:spcBef>
              <a:defRPr sz="6000"/>
            </a:pPr>
          </a:p>
        </p:txBody>
      </p:sp>
      <p:pic>
        <p:nvPicPr>
          <p:cNvPr id="229" name="rlogo.png" descr="rlogo.png"/>
          <p:cNvPicPr>
            <a:picLocks noChangeAspect="1"/>
          </p:cNvPicPr>
          <p:nvPr/>
        </p:nvPicPr>
        <p:blipFill>
          <a:blip r:embed="rId3">
            <a:extLst/>
          </a:blip>
          <a:stretch>
            <a:fillRect/>
          </a:stretch>
        </p:blipFill>
        <p:spPr>
          <a:xfrm>
            <a:off x="3013986" y="5388923"/>
            <a:ext cx="2352730" cy="1823365"/>
          </a:xfrm>
          <a:prstGeom prst="rect">
            <a:avLst/>
          </a:prstGeom>
          <a:ln w="12700">
            <a:miter lim="400000"/>
          </a:ln>
        </p:spPr>
      </p:pic>
      <p:sp>
        <p:nvSpPr>
          <p:cNvPr id="230" name="Arrow"/>
          <p:cNvSpPr/>
          <p:nvPr/>
        </p:nvSpPr>
        <p:spPr>
          <a:xfrm>
            <a:off x="8530586" y="5311083"/>
            <a:ext cx="4478658"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31" name="Arrow"/>
          <p:cNvSpPr/>
          <p:nvPr/>
        </p:nvSpPr>
        <p:spPr>
          <a:xfrm rot="10800000">
            <a:off x="8530586" y="6678090"/>
            <a:ext cx="4478658"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32" name="shiny.png" descr="shiny.png"/>
          <p:cNvPicPr>
            <a:picLocks noChangeAspect="1"/>
          </p:cNvPicPr>
          <p:nvPr/>
        </p:nvPicPr>
        <p:blipFill>
          <a:blip r:embed="rId4">
            <a:extLst/>
          </a:blip>
          <a:stretch>
            <a:fillRect/>
          </a:stretch>
        </p:blipFill>
        <p:spPr>
          <a:xfrm>
            <a:off x="13789107" y="4395027"/>
            <a:ext cx="9670569" cy="4925946"/>
          </a:xfrm>
          <a:prstGeom prst="rect">
            <a:avLst/>
          </a:prstGeom>
          <a:ln w="12700">
            <a:miter lim="400000"/>
          </a:ln>
          <a:effectLst>
            <a:outerShdw sx="100000" sy="100000" kx="0" ky="0" algn="b" rotWithShape="0" blurRad="431800" dist="25400" dir="5400000">
              <a:srgbClr val="000000">
                <a:alpha val="50000"/>
              </a:srgbClr>
            </a:outerShdw>
          </a:effectLst>
        </p:spPr>
      </p:pic>
      <p:sp>
        <p:nvSpPr>
          <p:cNvPr id="233" name="Listening on http://127.0.0.1:5859"/>
          <p:cNvSpPr txBox="1"/>
          <p:nvPr/>
        </p:nvSpPr>
        <p:spPr>
          <a:xfrm>
            <a:off x="458835" y="11252263"/>
            <a:ext cx="8755674" cy="6254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4500"/>
              </a:spcBef>
              <a:defRPr b="0" sz="3300">
                <a:solidFill>
                  <a:schemeClr val="accent5">
                    <a:hueOff val="106375"/>
                    <a:satOff val="9554"/>
                    <a:lumOff val="-13516"/>
                  </a:schemeClr>
                </a:solidFill>
                <a:latin typeface="Monaco"/>
                <a:ea typeface="Monaco"/>
                <a:cs typeface="Monaco"/>
                <a:sym typeface="Monaco"/>
              </a:defRPr>
            </a:lvl1pPr>
          </a:lstStyle>
          <a:p>
            <a:pPr/>
            <a:r>
              <a:t>Listening on http://127.0.0.1:5859</a:t>
            </a:r>
          </a:p>
        </p:txBody>
      </p:sp>
      <p:pic>
        <p:nvPicPr>
          <p:cNvPr id="234" name="laptop 2.png" descr="laptop 2.png"/>
          <p:cNvPicPr>
            <a:picLocks noChangeAspect="1"/>
          </p:cNvPicPr>
          <p:nvPr/>
        </p:nvPicPr>
        <p:blipFill>
          <a:blip r:embed="rId5">
            <a:extLst/>
          </a:blip>
          <a:stretch>
            <a:fillRect/>
          </a:stretch>
        </p:blipFill>
        <p:spPr>
          <a:xfrm>
            <a:off x="485691" y="3483361"/>
            <a:ext cx="7774823" cy="7774823"/>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8" name="IC Cloud 48px400.png" descr="IC Cloud 48px400.png"/>
          <p:cNvPicPr>
            <a:picLocks noChangeAspect="1"/>
          </p:cNvPicPr>
          <p:nvPr/>
        </p:nvPicPr>
        <p:blipFill>
          <a:blip r:embed="rId2">
            <a:extLst/>
          </a:blip>
          <a:stretch>
            <a:fillRect/>
          </a:stretch>
        </p:blipFill>
        <p:spPr>
          <a:xfrm>
            <a:off x="7060517" y="2540361"/>
            <a:ext cx="6457344" cy="6457345"/>
          </a:xfrm>
          <a:prstGeom prst="rect">
            <a:avLst/>
          </a:prstGeom>
          <a:ln w="12700">
            <a:miter lim="400000"/>
          </a:ln>
        </p:spPr>
      </p:pic>
      <p:pic>
        <p:nvPicPr>
          <p:cNvPr id="239" name="SafeCom_server.png" descr="SafeCom_server.png"/>
          <p:cNvPicPr>
            <a:picLocks noChangeAspect="1"/>
          </p:cNvPicPr>
          <p:nvPr/>
        </p:nvPicPr>
        <p:blipFill>
          <a:blip r:embed="rId3">
            <a:extLst/>
          </a:blip>
          <a:stretch>
            <a:fillRect/>
          </a:stretch>
        </p:blipFill>
        <p:spPr>
          <a:xfrm>
            <a:off x="-522366" y="3174050"/>
            <a:ext cx="8961020" cy="9554302"/>
          </a:xfrm>
          <a:prstGeom prst="rect">
            <a:avLst/>
          </a:prstGeom>
          <a:ln w="12700">
            <a:miter lim="400000"/>
          </a:ln>
        </p:spPr>
      </p:pic>
      <p:sp>
        <p:nvSpPr>
          <p:cNvPr id="240" name="Application Server"/>
          <p:cNvSpPr txBox="1"/>
          <p:nvPr>
            <p:ph type="title"/>
          </p:nvPr>
        </p:nvSpPr>
        <p:spPr>
          <a:prstGeom prst="rect">
            <a:avLst/>
          </a:prstGeom>
        </p:spPr>
        <p:txBody>
          <a:bodyPr/>
          <a:lstStyle>
            <a:lvl1pPr defTabSz="742950">
              <a:defRPr sz="12600"/>
            </a:lvl1pPr>
          </a:lstStyle>
          <a:p>
            <a:pPr/>
            <a:r>
              <a:t>Application Server</a:t>
            </a:r>
          </a:p>
        </p:txBody>
      </p:sp>
      <p:pic>
        <p:nvPicPr>
          <p:cNvPr id="241" name="rlogo.png" descr="rlogo.png"/>
          <p:cNvPicPr>
            <a:picLocks noChangeAspect="1"/>
          </p:cNvPicPr>
          <p:nvPr/>
        </p:nvPicPr>
        <p:blipFill>
          <a:blip r:embed="rId4">
            <a:extLst/>
          </a:blip>
          <a:stretch>
            <a:fillRect/>
          </a:stretch>
        </p:blipFill>
        <p:spPr>
          <a:xfrm>
            <a:off x="3545418" y="5743210"/>
            <a:ext cx="2352729" cy="1823366"/>
          </a:xfrm>
          <a:prstGeom prst="rect">
            <a:avLst/>
          </a:prstGeom>
          <a:ln w="12700">
            <a:miter lim="400000"/>
          </a:ln>
        </p:spPr>
      </p:pic>
      <p:sp>
        <p:nvSpPr>
          <p:cNvPr id="242" name="Arrow"/>
          <p:cNvSpPr/>
          <p:nvPr/>
        </p:nvSpPr>
        <p:spPr>
          <a:xfrm>
            <a:off x="8049766" y="5133939"/>
            <a:ext cx="4478659"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43" name="Arrow"/>
          <p:cNvSpPr/>
          <p:nvPr/>
        </p:nvSpPr>
        <p:spPr>
          <a:xfrm rot="10800000">
            <a:off x="8049766" y="6500946"/>
            <a:ext cx="4478659"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44" name="shiny.png" descr="shiny.png"/>
          <p:cNvPicPr>
            <a:picLocks noChangeAspect="1"/>
          </p:cNvPicPr>
          <p:nvPr/>
        </p:nvPicPr>
        <p:blipFill>
          <a:blip r:embed="rId5">
            <a:extLst/>
          </a:blip>
          <a:stretch>
            <a:fillRect/>
          </a:stretch>
        </p:blipFill>
        <p:spPr>
          <a:xfrm>
            <a:off x="14097999" y="4395027"/>
            <a:ext cx="9670570" cy="4925946"/>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246"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latin typeface="+mj-lt"/>
                <a:ea typeface="+mj-ea"/>
                <a:cs typeface="+mj-cs"/>
                <a:sym typeface="Open Sans Condensed Light"/>
              </a:defRPr>
            </a:pPr>
            <a:r>
              <a:t>Structure of Shiny Applications</a:t>
            </a:r>
          </a:p>
          <a:p>
            <a:pPr algn="l">
              <a:defRPr b="0" sz="8700">
                <a:latin typeface="+mn-lt"/>
                <a:ea typeface="+mn-ea"/>
                <a:cs typeface="+mn-cs"/>
                <a:sym typeface="Open Sans Condensed Bold"/>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247" name="Triangle"/>
          <p:cNvSpPr/>
          <p:nvPr/>
        </p:nvSpPr>
        <p:spPr>
          <a:xfrm rot="13501725">
            <a:off x="1829779" y="2655871"/>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Christina Maimone…"/>
          <p:cNvSpPr txBox="1"/>
          <p:nvPr>
            <p:ph type="body" idx="13"/>
          </p:nvPr>
        </p:nvSpPr>
        <p:spPr>
          <a:xfrm>
            <a:off x="3071229" y="1504949"/>
            <a:ext cx="17898096" cy="12192001"/>
          </a:xfrm>
          <a:prstGeom prst="rect">
            <a:avLst/>
          </a:prstGeom>
        </p:spPr>
        <p:txBody>
          <a:bodyPr/>
          <a:lstStyle/>
          <a:p>
            <a:pPr algn="l">
              <a:buClr>
                <a:schemeClr val="accent1">
                  <a:lumOff val="13529"/>
                </a:schemeClr>
              </a:buClr>
              <a:defRPr sz="10000">
                <a:latin typeface="+mn-lt"/>
                <a:ea typeface="+mn-ea"/>
                <a:cs typeface="+mn-cs"/>
                <a:sym typeface="Open Sans Condensed Bold"/>
              </a:defRPr>
            </a:pPr>
            <a:r>
              <a:t>Christina Maimone</a:t>
            </a:r>
          </a:p>
          <a:p>
            <a:pPr algn="l">
              <a:buClr>
                <a:schemeClr val="accent1">
                  <a:lumOff val="13529"/>
                </a:schemeClr>
              </a:buClr>
              <a:defRPr sz="10000">
                <a:latin typeface="+mn-lt"/>
                <a:ea typeface="+mn-ea"/>
                <a:cs typeface="+mn-cs"/>
                <a:sym typeface="Open Sans Condensed Bold"/>
              </a:defRPr>
            </a:pPr>
            <a:r>
              <a:t>Frank Elavsky</a:t>
            </a:r>
          </a:p>
          <a:p>
            <a:pPr algn="l">
              <a:buClr>
                <a:schemeClr val="accent1">
                  <a:lumOff val="13529"/>
                </a:schemeClr>
              </a:buClr>
              <a:defRPr sz="10000">
                <a:latin typeface="+mn-lt"/>
                <a:ea typeface="+mn-ea"/>
                <a:cs typeface="+mn-cs"/>
                <a:sym typeface="Open Sans Condensed Bold"/>
              </a:defRPr>
            </a:pPr>
          </a:p>
          <a:p>
            <a:pPr algn="l">
              <a:buClr>
                <a:schemeClr val="accent1">
                  <a:lumOff val="13529"/>
                </a:schemeClr>
              </a:buClr>
              <a:defRPr sz="10000">
                <a:solidFill>
                  <a:srgbClr val="4E2A84"/>
                </a:solidFill>
                <a:latin typeface="+mn-lt"/>
                <a:ea typeface="+mn-ea"/>
                <a:cs typeface="+mn-cs"/>
                <a:sym typeface="Open Sans Condensed Bold"/>
              </a:defRPr>
            </a:pPr>
            <a:r>
              <a:t>Northwestern University</a:t>
            </a:r>
          </a:p>
          <a:p>
            <a:pPr algn="l">
              <a:buClr>
                <a:schemeClr val="accent1">
                  <a:lumOff val="13529"/>
                </a:schemeClr>
              </a:buClr>
              <a:defRPr sz="10000">
                <a:solidFill>
                  <a:srgbClr val="4E2A84"/>
                </a:solidFill>
                <a:latin typeface="+mn-lt"/>
                <a:ea typeface="+mn-ea"/>
                <a:cs typeface="+mn-cs"/>
                <a:sym typeface="Open Sans Condensed Bold"/>
              </a:defRPr>
            </a:pPr>
            <a:r>
              <a:t>Research Computing Services</a:t>
            </a:r>
          </a:p>
          <a:p>
            <a:pPr algn="l">
              <a:buClr>
                <a:schemeClr val="accent1">
                  <a:lumOff val="13529"/>
                </a:schemeClr>
              </a:buClr>
              <a:defRPr sz="10000">
                <a:latin typeface="+mj-lt"/>
                <a:ea typeface="+mj-ea"/>
                <a:cs typeface="+mj-cs"/>
                <a:sym typeface="Open Sans Condensed Light"/>
              </a:defRPr>
            </a:pPr>
            <a:r>
              <a:t>http://www.it.northwestern.edu/research/</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UI: Layout"/>
          <p:cNvSpPr txBox="1"/>
          <p:nvPr>
            <p:ph type="title"/>
          </p:nvPr>
        </p:nvSpPr>
        <p:spPr>
          <a:prstGeom prst="rect">
            <a:avLst/>
          </a:prstGeom>
        </p:spPr>
        <p:txBody>
          <a:bodyPr/>
          <a:lstStyle/>
          <a:p>
            <a:pPr/>
            <a:r>
              <a:t>UI: Layout</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1" name="shiny2.png" descr="shiny2.png"/>
          <p:cNvPicPr>
            <a:picLocks noChangeAspect="1"/>
          </p:cNvPicPr>
          <p:nvPr/>
        </p:nvPicPr>
        <p:blipFill>
          <a:blip r:embed="rId2">
            <a:extLst/>
          </a:blip>
          <a:stretch>
            <a:fillRect/>
          </a:stretch>
        </p:blipFill>
        <p:spPr>
          <a:xfrm>
            <a:off x="3656712" y="2141130"/>
            <a:ext cx="17070576" cy="9433740"/>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rgbClr val="C0C0C0"/>
                </a:solidFill>
              </a:rPr>
              <a:t>titlePanel("Old Faithful Geyser Data"),</a:t>
            </a:r>
            <a:endParaRPr>
              <a:solidFill>
                <a:srgbClr val="C0C0C0"/>
              </a:solidFill>
            </a:endParaRPr>
          </a:p>
          <a:p>
            <a:pPr algn="l">
              <a:defRPr sz="4600">
                <a:solidFill>
                  <a:srgbClr val="C0C0C0"/>
                </a:solidFill>
                <a:latin typeface="Monaco"/>
                <a:ea typeface="Monaco"/>
                <a:cs typeface="Monaco"/>
                <a:sym typeface="Monaco"/>
              </a:defRPr>
            </a:pPr>
            <a:r>
              <a:t>  sidebarLayout(</a:t>
            </a:r>
          </a:p>
          <a:p>
            <a:pPr algn="l">
              <a:defRPr sz="4600">
                <a:solidFill>
                  <a:srgbClr val="C0C0C0"/>
                </a:solidFill>
                <a:latin typeface="Monaco"/>
                <a:ea typeface="Monaco"/>
                <a:cs typeface="Monaco"/>
                <a:sym typeface="Monaco"/>
              </a:defRPr>
            </a:pPr>
            <a:r>
              <a:t>    sidebarPanel(</a:t>
            </a: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54"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rgbClr val="C0C0C0"/>
                </a:solidFill>
              </a:rPr>
              <a:t>titlePanel("Old Faithful Geyser Data"),</a:t>
            </a:r>
            <a:endParaRPr>
              <a:solidFill>
                <a:srgbClr val="C0C0C0"/>
              </a:solidFill>
            </a:endParaRPr>
          </a:p>
          <a:p>
            <a:pPr algn="l">
              <a:defRPr sz="4600">
                <a:solidFill>
                  <a:srgbClr val="C0C0C0"/>
                </a:solidFill>
                <a:latin typeface="Monaco"/>
                <a:ea typeface="Monaco"/>
                <a:cs typeface="Monaco"/>
                <a:sym typeface="Monaco"/>
              </a:defRPr>
            </a:pPr>
            <a:r>
              <a:t>  sidebarLayout(</a:t>
            </a:r>
          </a:p>
          <a:p>
            <a:pPr algn="l">
              <a:defRPr sz="4600">
                <a:solidFill>
                  <a:srgbClr val="C0C0C0"/>
                </a:solidFill>
                <a:latin typeface="Monaco"/>
                <a:ea typeface="Monaco"/>
                <a:cs typeface="Monaco"/>
                <a:sym typeface="Monaco"/>
              </a:defRPr>
            </a:pPr>
            <a:r>
              <a:t>    sidebarPanel(</a:t>
            </a: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57"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58" name="shiny2.png" descr="shiny2.png"/>
          <p:cNvPicPr>
            <a:picLocks noChangeAspect="1"/>
          </p:cNvPicPr>
          <p:nvPr/>
        </p:nvPicPr>
        <p:blipFill>
          <a:blip r:embed="rId2">
            <a:extLst/>
          </a:blip>
          <a:stretch>
            <a:fillRect/>
          </a:stretch>
        </p:blipFill>
        <p:spPr>
          <a:xfrm>
            <a:off x="14742216" y="6841521"/>
            <a:ext cx="8794067" cy="4859880"/>
          </a:xfrm>
          <a:prstGeom prst="rect">
            <a:avLst/>
          </a:prstGeom>
          <a:ln w="12700">
            <a:miter lim="400000"/>
          </a:ln>
          <a:effectLst>
            <a:outerShdw sx="100000" sy="100000" kx="0" ky="0" algn="b" rotWithShape="0" blurRad="431800" dist="25400" dir="5400000">
              <a:srgbClr val="000000">
                <a:alpha val="78378"/>
              </a:srgbClr>
            </a:outerShdw>
          </a:effectLst>
        </p:spPr>
      </p:pic>
      <p:sp>
        <p:nvSpPr>
          <p:cNvPr id="259" name="Rectangle"/>
          <p:cNvSpPr/>
          <p:nvPr/>
        </p:nvSpPr>
        <p:spPr>
          <a:xfrm>
            <a:off x="14763608" y="7310945"/>
            <a:ext cx="8751284" cy="4440107"/>
          </a:xfrm>
          <a:prstGeom prst="rect">
            <a:avLst/>
          </a:prstGeom>
          <a:ln w="50800">
            <a:solidFill>
              <a:schemeClr val="accent6">
                <a:satOff val="15424"/>
                <a:lumOff val="17647"/>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endParaRPr>
              <a:solidFill>
                <a:schemeClr val="accent3">
                  <a:hueOff val="-365725"/>
                  <a:satOff val="-32500"/>
                  <a:lumOff val="18235"/>
                </a:schemeClr>
              </a:solidFill>
            </a:endParaRPr>
          </a:p>
          <a:p>
            <a:pPr algn="l">
              <a:defRPr sz="4600">
                <a:solidFill>
                  <a:schemeClr val="accent3">
                    <a:hueOff val="-365725"/>
                    <a:satOff val="-32500"/>
                    <a:lumOff val="18235"/>
                  </a:schemeClr>
                </a:solidFill>
                <a:latin typeface="Monaco"/>
                <a:ea typeface="Monaco"/>
                <a:cs typeface="Monaco"/>
                <a:sym typeface="Monaco"/>
              </a:defRPr>
            </a:pPr>
            <a:r>
              <a:t>    </a:t>
            </a:r>
            <a:r>
              <a:rPr>
                <a:solidFill>
                  <a:srgbClr val="C0C0C0"/>
                </a:solidFill>
              </a:rPr>
              <a:t>sidebarPanel(</a:t>
            </a:r>
            <a:endParaRPr>
              <a:solidFill>
                <a:srgbClr val="C0C0C0"/>
              </a:solidFill>
            </a:endParaRP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chemeClr val="accent3">
                    <a:hueOff val="-365725"/>
                    <a:satOff val="-32500"/>
                    <a:lumOff val="18235"/>
                  </a:schemeClr>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62"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63"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64"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65" name="Arrow"/>
          <p:cNvSpPr/>
          <p:nvPr/>
        </p:nvSpPr>
        <p:spPr>
          <a:xfrm rot="9126603">
            <a:off x="17473922" y="1164838"/>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5" grpId="1"/>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7" name="shiny2.png" descr="shiny2.png"/>
          <p:cNvPicPr>
            <a:picLocks noChangeAspect="1"/>
          </p:cNvPicPr>
          <p:nvPr/>
        </p:nvPicPr>
        <p:blipFill>
          <a:blip r:embed="rId2">
            <a:extLst/>
          </a:blip>
          <a:stretch>
            <a:fillRect/>
          </a:stretch>
        </p:blipFill>
        <p:spPr>
          <a:xfrm>
            <a:off x="14742216" y="6841521"/>
            <a:ext cx="8794067" cy="4859880"/>
          </a:xfrm>
          <a:prstGeom prst="rect">
            <a:avLst/>
          </a:prstGeom>
          <a:ln w="12700">
            <a:miter lim="400000"/>
          </a:ln>
          <a:effectLst>
            <a:outerShdw sx="100000" sy="100000" kx="0" ky="0" algn="b" rotWithShape="0" blurRad="431800" dist="25400" dir="5400000">
              <a:srgbClr val="000000">
                <a:alpha val="78378"/>
              </a:srgbClr>
            </a:outerShdw>
          </a:effectLst>
        </p:spPr>
      </p:pic>
      <p:sp>
        <p:nvSpPr>
          <p:cNvPr id="268"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endParaRPr>
              <a:solidFill>
                <a:schemeClr val="accent3">
                  <a:hueOff val="-365725"/>
                  <a:satOff val="-32500"/>
                  <a:lumOff val="18235"/>
                </a:schemeClr>
              </a:solidFill>
            </a:endParaRPr>
          </a:p>
          <a:p>
            <a:pPr algn="l">
              <a:defRPr sz="4600">
                <a:solidFill>
                  <a:schemeClr val="accent3">
                    <a:hueOff val="-365725"/>
                    <a:satOff val="-32500"/>
                    <a:lumOff val="18235"/>
                  </a:schemeClr>
                </a:solidFill>
                <a:latin typeface="Monaco"/>
                <a:ea typeface="Monaco"/>
                <a:cs typeface="Monaco"/>
                <a:sym typeface="Monaco"/>
              </a:defRPr>
            </a:pPr>
            <a:r>
              <a:t>    </a:t>
            </a:r>
            <a:r>
              <a:rPr>
                <a:solidFill>
                  <a:srgbClr val="C0C0C0"/>
                </a:solidFill>
              </a:rPr>
              <a:t>sidebarPanel(</a:t>
            </a:r>
            <a:endParaRPr>
              <a:solidFill>
                <a:srgbClr val="C0C0C0"/>
              </a:solidFill>
            </a:endParaRP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chemeClr val="accent3">
                    <a:hueOff val="-365725"/>
                    <a:satOff val="-32500"/>
                    <a:lumOff val="18235"/>
                  </a:schemeClr>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69"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0"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1"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2" name="Rectangle"/>
          <p:cNvSpPr/>
          <p:nvPr/>
        </p:nvSpPr>
        <p:spPr>
          <a:xfrm>
            <a:off x="14779299" y="7925689"/>
            <a:ext cx="8719901" cy="3811996"/>
          </a:xfrm>
          <a:prstGeom prst="rect">
            <a:avLst/>
          </a:prstGeom>
          <a:ln w="88900">
            <a:solidFill>
              <a:schemeClr val="accent3">
                <a:hueOff val="-365725"/>
                <a:satOff val="-32500"/>
                <a:lumOff val="18235"/>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3" name="Rectangle"/>
          <p:cNvSpPr/>
          <p:nvPr/>
        </p:nvSpPr>
        <p:spPr>
          <a:xfrm>
            <a:off x="14757930" y="7264346"/>
            <a:ext cx="8762640" cy="577011"/>
          </a:xfrm>
          <a:prstGeom prst="rect">
            <a:avLst/>
          </a:prstGeom>
          <a:ln w="88900">
            <a:solidFill>
              <a:schemeClr val="accent5"/>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4" name="Line"/>
          <p:cNvSpPr/>
          <p:nvPr/>
        </p:nvSpPr>
        <p:spPr>
          <a:xfrm>
            <a:off x="7580347" y="3379206"/>
            <a:ext cx="7221011" cy="4774462"/>
          </a:xfrm>
          <a:prstGeom prst="line">
            <a:avLst/>
          </a:prstGeom>
          <a:ln w="101600">
            <a:solidFill>
              <a:schemeClr val="accent3">
                <a:hueOff val="-365725"/>
                <a:satOff val="-32500"/>
                <a:lumOff val="18235"/>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5" name="Line"/>
          <p:cNvSpPr/>
          <p:nvPr/>
        </p:nvSpPr>
        <p:spPr>
          <a:xfrm>
            <a:off x="7585560" y="2541753"/>
            <a:ext cx="7210585" cy="4775504"/>
          </a:xfrm>
          <a:prstGeom prst="line">
            <a:avLst/>
          </a:prstGeom>
          <a:ln w="101600">
            <a:solidFill>
              <a:schemeClr val="accent5"/>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sidebarPanel(</a:t>
            </a:r>
          </a:p>
          <a:p>
            <a:pPr algn="l">
              <a:defRPr sz="4600">
                <a:solidFill>
                  <a:srgbClr val="000000"/>
                </a:solidFill>
                <a:latin typeface="Monaco"/>
                <a:ea typeface="Monaco"/>
                <a:cs typeface="Monaco"/>
                <a:sym typeface="Monaco"/>
              </a:defRPr>
            </a:pPr>
            <a:r>
              <a:t>      </a:t>
            </a:r>
            <a:r>
              <a:rPr>
                <a:solidFill>
                  <a:srgbClr val="C0C0C0"/>
                </a:solidFill>
              </a:rPr>
              <a:t>sliderInput("bins",</a:t>
            </a:r>
            <a:endParaRPr>
              <a:solidFill>
                <a:srgbClr val="C0C0C0"/>
              </a:solidFill>
            </a:endParaRP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a:t>
            </a:r>
            <a:r>
              <a:t>,</a:t>
            </a:r>
          </a:p>
          <a:p>
            <a:pPr algn="l">
              <a:defRPr sz="4600">
                <a:solidFill>
                  <a:srgbClr val="000000"/>
                </a:solidFill>
                <a:latin typeface="Monaco"/>
                <a:ea typeface="Monaco"/>
                <a:cs typeface="Monaco"/>
                <a:sym typeface="Monaco"/>
              </a:defRPr>
            </a:pPr>
            <a:r>
              <a:t>    </a:t>
            </a:r>
            <a:r>
              <a:rPr>
                <a:solidFill>
                  <a:schemeClr val="accent1">
                    <a:lumOff val="13529"/>
                  </a:schemeClr>
                </a:solidFill>
              </a:rPr>
              <a:t>mainPanel(</a:t>
            </a:r>
            <a:endParaRPr>
              <a:solidFill>
                <a:schemeClr val="accent1">
                  <a:lumOff val="13529"/>
                </a:schemeClr>
              </a:solidFill>
            </a:endParaRPr>
          </a:p>
          <a:p>
            <a:pPr algn="l">
              <a:defRPr sz="4600">
                <a:solidFill>
                  <a:srgbClr val="000000"/>
                </a:solidFill>
                <a:latin typeface="Monaco"/>
                <a:ea typeface="Monaco"/>
                <a:cs typeface="Monaco"/>
                <a:sym typeface="Monaco"/>
              </a:defRPr>
            </a:pPr>
            <a:r>
              <a:t>      </a:t>
            </a:r>
            <a:r>
              <a:rPr>
                <a:solidFill>
                  <a:srgbClr val="C0C0C0"/>
                </a:solidFill>
              </a:rPr>
              <a:t>plotOutput("distPlot")</a:t>
            </a:r>
            <a:endParaRPr>
              <a:solidFill>
                <a:srgbClr val="C0C0C0"/>
              </a:solidFill>
            </a:endParaRPr>
          </a:p>
          <a:p>
            <a:pPr algn="l">
              <a:defRPr sz="4600">
                <a:solidFill>
                  <a:srgbClr val="000000"/>
                </a:solidFill>
                <a:latin typeface="Monaco"/>
                <a:ea typeface="Monaco"/>
                <a:cs typeface="Monaco"/>
                <a:sym typeface="Monaco"/>
              </a:defRPr>
            </a:pPr>
            <a:r>
              <a:t>    </a:t>
            </a:r>
            <a:r>
              <a:rPr>
                <a:solidFill>
                  <a:schemeClr val="accent1">
                    <a:lumOff val="13529"/>
                  </a:schemeClr>
                </a:solidFill>
              </a:rP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a:t>
            </a:r>
          </a:p>
          <a:p>
            <a:pPr algn="l">
              <a:defRPr sz="4600">
                <a:solidFill>
                  <a:schemeClr val="accent6">
                    <a:satOff val="15424"/>
                    <a:lumOff val="17647"/>
                  </a:schemeClr>
                </a:solidFill>
                <a:latin typeface="Monaco"/>
                <a:ea typeface="Monaco"/>
                <a:cs typeface="Monaco"/>
                <a:sym typeface="Monaco"/>
              </a:defRPr>
            </a:pPr>
            <a:r>
              <a:t>)</a:t>
            </a:r>
          </a:p>
        </p:txBody>
      </p:sp>
      <p:sp>
        <p:nvSpPr>
          <p:cNvPr id="278"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9"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0" name="Line"/>
          <p:cNvSpPr/>
          <p:nvPr/>
        </p:nvSpPr>
        <p:spPr>
          <a:xfrm flipV="1">
            <a:off x="3207899" y="9150406"/>
            <a:ext cx="1" cy="1828162"/>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1" name="Line"/>
          <p:cNvSpPr/>
          <p:nvPr/>
        </p:nvSpPr>
        <p:spPr>
          <a:xfrm flipV="1">
            <a:off x="3207899" y="3634108"/>
            <a:ext cx="1" cy="5057804"/>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2"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3" name="Arrow"/>
          <p:cNvSpPr/>
          <p:nvPr/>
        </p:nvSpPr>
        <p:spPr>
          <a:xfrm rot="9126603">
            <a:off x="5276298" y="7516712"/>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3" grpId="1"/>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sidebarPanel(</a:t>
            </a:r>
          </a:p>
          <a:p>
            <a:pPr algn="l">
              <a:defRPr sz="4600">
                <a:solidFill>
                  <a:srgbClr val="000000"/>
                </a:solidFill>
                <a:latin typeface="Monaco"/>
                <a:ea typeface="Monaco"/>
                <a:cs typeface="Monaco"/>
                <a:sym typeface="Monaco"/>
              </a:defRPr>
            </a:pPr>
            <a:r>
              <a:t>      </a:t>
            </a:r>
            <a:r>
              <a:rPr>
                <a:solidFill>
                  <a:srgbClr val="C0C0C0"/>
                </a:solidFill>
              </a:rPr>
              <a:t>sliderInput("bins",</a:t>
            </a:r>
            <a:endParaRPr>
              <a:solidFill>
                <a:srgbClr val="C0C0C0"/>
              </a:solidFill>
            </a:endParaRP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a:t>
            </a:r>
            <a:r>
              <a:t>,</a:t>
            </a:r>
          </a:p>
          <a:p>
            <a:pPr algn="l">
              <a:defRPr sz="4600">
                <a:solidFill>
                  <a:srgbClr val="000000"/>
                </a:solidFill>
                <a:latin typeface="Monaco"/>
                <a:ea typeface="Monaco"/>
                <a:cs typeface="Monaco"/>
                <a:sym typeface="Monaco"/>
              </a:defRPr>
            </a:pPr>
            <a:r>
              <a:t>    </a:t>
            </a:r>
            <a:r>
              <a:rPr>
                <a:solidFill>
                  <a:schemeClr val="accent1">
                    <a:lumOff val="13529"/>
                  </a:schemeClr>
                </a:solidFill>
              </a:rPr>
              <a:t>mainPanel(</a:t>
            </a:r>
            <a:endParaRPr>
              <a:solidFill>
                <a:schemeClr val="accent1">
                  <a:lumOff val="13529"/>
                </a:schemeClr>
              </a:solidFill>
            </a:endParaRPr>
          </a:p>
          <a:p>
            <a:pPr algn="l">
              <a:defRPr sz="4600">
                <a:solidFill>
                  <a:srgbClr val="000000"/>
                </a:solidFill>
                <a:latin typeface="Monaco"/>
                <a:ea typeface="Monaco"/>
                <a:cs typeface="Monaco"/>
                <a:sym typeface="Monaco"/>
              </a:defRPr>
            </a:pPr>
            <a:r>
              <a:t>      </a:t>
            </a:r>
            <a:r>
              <a:rPr>
                <a:solidFill>
                  <a:srgbClr val="C0C0C0"/>
                </a:solidFill>
              </a:rPr>
              <a:t>plotOutput("distPlot")</a:t>
            </a:r>
            <a:endParaRPr>
              <a:solidFill>
                <a:srgbClr val="C0C0C0"/>
              </a:solidFill>
            </a:endParaRPr>
          </a:p>
          <a:p>
            <a:pPr algn="l">
              <a:defRPr sz="4600">
                <a:solidFill>
                  <a:srgbClr val="000000"/>
                </a:solidFill>
                <a:latin typeface="Monaco"/>
                <a:ea typeface="Monaco"/>
                <a:cs typeface="Monaco"/>
                <a:sym typeface="Monaco"/>
              </a:defRPr>
            </a:pPr>
            <a:r>
              <a:t>    </a:t>
            </a:r>
            <a:r>
              <a:rPr>
                <a:solidFill>
                  <a:schemeClr val="accent1">
                    <a:lumOff val="13529"/>
                  </a:schemeClr>
                </a:solidFill>
              </a:rP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a:t>
            </a:r>
          </a:p>
          <a:p>
            <a:pPr algn="l">
              <a:defRPr sz="4600">
                <a:solidFill>
                  <a:schemeClr val="accent6">
                    <a:satOff val="15424"/>
                    <a:lumOff val="17647"/>
                  </a:schemeClr>
                </a:solidFill>
                <a:latin typeface="Monaco"/>
                <a:ea typeface="Monaco"/>
                <a:cs typeface="Monaco"/>
                <a:sym typeface="Monaco"/>
              </a:defRPr>
            </a:pPr>
            <a:r>
              <a:t>)</a:t>
            </a:r>
          </a:p>
        </p:txBody>
      </p:sp>
      <p:sp>
        <p:nvSpPr>
          <p:cNvPr id="288"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9"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0" name="Line"/>
          <p:cNvSpPr/>
          <p:nvPr/>
        </p:nvSpPr>
        <p:spPr>
          <a:xfrm flipV="1">
            <a:off x="3207899" y="9150406"/>
            <a:ext cx="1" cy="1828162"/>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1" name="Line"/>
          <p:cNvSpPr/>
          <p:nvPr/>
        </p:nvSpPr>
        <p:spPr>
          <a:xfrm flipV="1">
            <a:off x="3207899" y="3634108"/>
            <a:ext cx="1" cy="5057804"/>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2"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93" name="shiny2.png" descr="shiny2.png"/>
          <p:cNvPicPr>
            <a:picLocks noChangeAspect="1"/>
          </p:cNvPicPr>
          <p:nvPr/>
        </p:nvPicPr>
        <p:blipFill>
          <a:blip r:embed="rId3">
            <a:extLst/>
          </a:blip>
          <a:stretch>
            <a:fillRect/>
          </a:stretch>
        </p:blipFill>
        <p:spPr>
          <a:xfrm>
            <a:off x="14742216" y="6841521"/>
            <a:ext cx="8794067" cy="4859880"/>
          </a:xfrm>
          <a:prstGeom prst="rect">
            <a:avLst/>
          </a:prstGeom>
          <a:ln w="12700">
            <a:miter lim="400000"/>
          </a:ln>
          <a:effectLst>
            <a:outerShdw sx="100000" sy="100000" kx="0" ky="0" algn="b" rotWithShape="0" blurRad="431800" dist="25400" dir="5400000">
              <a:srgbClr val="000000">
                <a:alpha val="78378"/>
              </a:srgbClr>
            </a:outerShdw>
          </a:effectLst>
        </p:spPr>
      </p:pic>
      <p:sp>
        <p:nvSpPr>
          <p:cNvPr id="294" name="Rectangle"/>
          <p:cNvSpPr/>
          <p:nvPr/>
        </p:nvSpPr>
        <p:spPr>
          <a:xfrm>
            <a:off x="14779299" y="7925689"/>
            <a:ext cx="2833919" cy="3811996"/>
          </a:xfrm>
          <a:prstGeom prst="rect">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5" name="Line"/>
          <p:cNvSpPr/>
          <p:nvPr/>
        </p:nvSpPr>
        <p:spPr>
          <a:xfrm>
            <a:off x="8053554" y="4172351"/>
            <a:ext cx="6747804" cy="3981318"/>
          </a:xfrm>
          <a:prstGeom prst="line">
            <a:avLst/>
          </a:prstGeom>
          <a:ln w="1016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6" name="Rectangle"/>
          <p:cNvSpPr/>
          <p:nvPr/>
        </p:nvSpPr>
        <p:spPr>
          <a:xfrm>
            <a:off x="17718089" y="7925689"/>
            <a:ext cx="5781111" cy="3811996"/>
          </a:xfrm>
          <a:prstGeom prst="rect">
            <a:avLst/>
          </a:prstGeom>
          <a:ln w="88900">
            <a:solidFill>
              <a:schemeClr val="accent1">
                <a:lumOff val="13529"/>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7" name="Line"/>
          <p:cNvSpPr/>
          <p:nvPr/>
        </p:nvSpPr>
        <p:spPr>
          <a:xfrm>
            <a:off x="8053555" y="9211807"/>
            <a:ext cx="9631729" cy="1239760"/>
          </a:xfrm>
          <a:prstGeom prst="line">
            <a:avLst/>
          </a:prstGeom>
          <a:ln w="101600">
            <a:solidFill>
              <a:schemeClr val="accent1">
                <a:lumOff val="13529"/>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1" name="Image" descr="Image"/>
          <p:cNvPicPr>
            <a:picLocks noChangeAspect="1"/>
          </p:cNvPicPr>
          <p:nvPr/>
        </p:nvPicPr>
        <p:blipFill>
          <a:blip r:embed="rId2">
            <a:extLst/>
          </a:blip>
          <a:stretch>
            <a:fillRect/>
          </a:stretch>
        </p:blipFill>
        <p:spPr>
          <a:xfrm>
            <a:off x="4620566" y="435323"/>
            <a:ext cx="16600150" cy="12845354"/>
          </a:xfrm>
          <a:prstGeom prst="rect">
            <a:avLst/>
          </a:prstGeom>
          <a:ln w="12700">
            <a:miter lim="400000"/>
          </a:ln>
          <a:effectLst>
            <a:outerShdw sx="100000" sy="100000" kx="0" ky="0" algn="b" rotWithShape="0" blurRad="431800" dist="25400" dir="5400000">
              <a:srgbClr val="000000">
                <a:alpha val="50000"/>
              </a:srgbClr>
            </a:outerShdw>
          </a:effectLst>
        </p:spPr>
      </p:pic>
      <p:sp>
        <p:nvSpPr>
          <p:cNvPr id="302" name="Rectangle"/>
          <p:cNvSpPr/>
          <p:nvPr/>
        </p:nvSpPr>
        <p:spPr>
          <a:xfrm>
            <a:off x="16999529" y="792926"/>
            <a:ext cx="4206913" cy="12130149"/>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Exercise 1B"/>
          <p:cNvSpPr txBox="1"/>
          <p:nvPr>
            <p:ph type="title"/>
          </p:nvPr>
        </p:nvSpPr>
        <p:spPr>
          <a:prstGeom prst="rect">
            <a:avLst/>
          </a:prstGeom>
        </p:spPr>
        <p:txBody>
          <a:bodyPr/>
          <a:lstStyle/>
          <a:p>
            <a:pPr/>
            <a:r>
              <a:t>Exercise 1B</a:t>
            </a:r>
          </a:p>
        </p:txBody>
      </p:sp>
      <p:sp>
        <p:nvSpPr>
          <p:cNvPr id="305" name="Using the app you created in the first exercise:…"/>
          <p:cNvSpPr txBox="1"/>
          <p:nvPr>
            <p:ph type="body" idx="1"/>
          </p:nvPr>
        </p:nvSpPr>
        <p:spPr>
          <a:xfrm>
            <a:off x="1778000" y="3363638"/>
            <a:ext cx="20828000" cy="9544045"/>
          </a:xfrm>
          <a:prstGeom prst="rect">
            <a:avLst/>
          </a:prstGeom>
        </p:spPr>
        <p:txBody>
          <a:bodyPr/>
          <a:lstStyle/>
          <a:p>
            <a:pPr algn="l" defTabSz="693419">
              <a:spcBef>
                <a:spcPts val="2500"/>
              </a:spcBef>
              <a:defRPr sz="6048"/>
            </a:pPr>
            <a:r>
              <a:t>Using the app you created in the first exercise:</a:t>
            </a:r>
          </a:p>
          <a:p>
            <a:pPr algn="l" defTabSz="693419">
              <a:defRPr sz="6048"/>
            </a:pPr>
            <a:r>
              <a:t>1. Change the </a:t>
            </a:r>
            <a:r>
              <a:rPr>
                <a:latin typeface="Monaco"/>
                <a:ea typeface="Monaco"/>
                <a:cs typeface="Monaco"/>
                <a:sym typeface="Monaco"/>
              </a:rPr>
              <a:t>sidebarLayout</a:t>
            </a:r>
            <a:r>
              <a:t> to </a:t>
            </a:r>
            <a:r>
              <a:rPr>
                <a:latin typeface="Monaco"/>
                <a:ea typeface="Monaco"/>
                <a:cs typeface="Monaco"/>
                <a:sym typeface="Monaco"/>
              </a:rPr>
              <a:t>verticalLayout</a:t>
            </a:r>
          </a:p>
          <a:p>
            <a:pPr lvl="4" indent="768095" algn="l" defTabSz="693419">
              <a:spcBef>
                <a:spcPts val="2500"/>
              </a:spcBef>
              <a:defRPr sz="6048"/>
            </a:pPr>
            <a:r>
              <a:t>&gt; Run app to see changes</a:t>
            </a:r>
          </a:p>
          <a:p>
            <a:pPr algn="l" defTabSz="693419">
              <a:defRPr sz="6048"/>
            </a:pPr>
            <a:r>
              <a:t>2. Change the </a:t>
            </a:r>
            <a:r>
              <a:rPr>
                <a:latin typeface="Monaco"/>
                <a:ea typeface="Monaco"/>
                <a:cs typeface="Monaco"/>
                <a:sym typeface="Monaco"/>
              </a:rPr>
              <a:t>sidebarPanel</a:t>
            </a:r>
            <a:r>
              <a:t> to </a:t>
            </a:r>
            <a:r>
              <a:rPr>
                <a:latin typeface="Monaco"/>
                <a:ea typeface="Monaco"/>
                <a:cs typeface="Monaco"/>
                <a:sym typeface="Monaco"/>
              </a:rPr>
              <a:t>inputPanel</a:t>
            </a:r>
          </a:p>
          <a:p>
            <a:pPr lvl="4" indent="768095" algn="l" defTabSz="693419">
              <a:spcBef>
                <a:spcPts val="2500"/>
              </a:spcBef>
              <a:defRPr sz="6048"/>
            </a:pPr>
            <a:r>
              <a:t>&gt; Run/Reload app to see changes</a:t>
            </a:r>
          </a:p>
          <a:p>
            <a:pPr algn="l" defTabSz="693419">
              <a:defRPr sz="6048"/>
            </a:pPr>
            <a:r>
              <a:t>3. Between the </a:t>
            </a:r>
            <a:r>
              <a:rPr>
                <a:latin typeface="Monaco"/>
                <a:ea typeface="Monaco"/>
                <a:cs typeface="Monaco"/>
                <a:sym typeface="Monaco"/>
              </a:rPr>
              <a:t>inputPanel</a:t>
            </a:r>
            <a:r>
              <a:t> and the </a:t>
            </a:r>
            <a:r>
              <a:rPr>
                <a:latin typeface="Monaco"/>
                <a:ea typeface="Monaco"/>
                <a:cs typeface="Monaco"/>
                <a:sym typeface="Monaco"/>
              </a:rPr>
              <a:t>mainPanel</a:t>
            </a:r>
            <a:r>
              <a:t>, </a:t>
            </a:r>
          </a:p>
          <a:p>
            <a:pPr lvl="4" indent="768095" algn="l" defTabSz="693419">
              <a:defRPr sz="6048"/>
            </a:pPr>
            <a:r>
              <a:t>insert a </a:t>
            </a:r>
            <a:r>
              <a:rPr>
                <a:latin typeface="Monaco"/>
                <a:ea typeface="Monaco"/>
                <a:cs typeface="Monaco"/>
                <a:sym typeface="Monaco"/>
              </a:rPr>
              <a:t>headerPanel("The Plot")</a:t>
            </a:r>
          </a:p>
          <a:p>
            <a:pPr lvl="4" indent="768095" algn="l" defTabSz="693419">
              <a:defRPr sz="6048"/>
            </a:pPr>
            <a:r>
              <a:t>&gt; Run/Reload app to see changes</a:t>
            </a:r>
          </a:p>
        </p:txBody>
      </p:sp>
      <p:pic>
        <p:nvPicPr>
          <p:cNvPr id="306"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05941" y="374368"/>
            <a:ext cx="4544634"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000000" fill="hold"/>
                                        <p:tgtEl>
                                          <p:spTgt spid="30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0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Introductions"/>
          <p:cNvSpPr txBox="1"/>
          <p:nvPr>
            <p:ph type="title"/>
          </p:nvPr>
        </p:nvSpPr>
        <p:spPr>
          <a:prstGeom prst="rect">
            <a:avLst/>
          </a:prstGeom>
        </p:spPr>
        <p:txBody>
          <a:bodyPr/>
          <a:lstStyle/>
          <a:p>
            <a:pPr/>
            <a:r>
              <a:t>Introductions</a:t>
            </a:r>
          </a:p>
        </p:txBody>
      </p:sp>
      <p:sp>
        <p:nvSpPr>
          <p:cNvPr id="127" name="Say hello to your neighbors"/>
          <p:cNvSpPr txBox="1"/>
          <p:nvPr>
            <p:ph type="body" sz="quarter" idx="1"/>
          </p:nvPr>
        </p:nvSpPr>
        <p:spPr>
          <a:prstGeom prst="rect">
            <a:avLst/>
          </a:prstGeom>
        </p:spPr>
        <p:txBody>
          <a:bodyPr/>
          <a:lstStyle/>
          <a:p>
            <a:pPr/>
            <a:r>
              <a:t>Say hello to your neighbors</a:t>
            </a:r>
          </a:p>
        </p:txBody>
      </p:sp>
      <p:pic>
        <p:nvPicPr>
          <p:cNvPr id="128"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9919682" y="10771991"/>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0000000" fill="hold"/>
                                        <p:tgtEl>
                                          <p:spTgt spid="12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28"/>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8" name="Image" descr="Image"/>
          <p:cNvPicPr>
            <a:picLocks noChangeAspect="1"/>
          </p:cNvPicPr>
          <p:nvPr/>
        </p:nvPicPr>
        <p:blipFill>
          <a:blip r:embed="rId2">
            <a:extLst/>
          </a:blip>
          <a:stretch>
            <a:fillRect/>
          </a:stretch>
        </p:blipFill>
        <p:spPr>
          <a:xfrm>
            <a:off x="4968535" y="346784"/>
            <a:ext cx="15246185" cy="13022432"/>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verticalLayout(…"/>
          <p:cNvSpPr txBox="1"/>
          <p:nvPr>
            <p:ph type="body" idx="13"/>
          </p:nvPr>
        </p:nvSpPr>
        <p:spPr>
          <a:xfrm>
            <a:off x="1167411" y="1220840"/>
            <a:ext cx="22049177" cy="11274321"/>
          </a:xfrm>
          <a:prstGeom prst="rect">
            <a:avLst/>
          </a:prstGeom>
          <a:extLst>
            <a:ext uri="{C572A759-6A51-4108-AA02-DFA0A04FC94B}">
              <ma14:wrappingTextBoxFlag xmlns:ma14="http://schemas.microsoft.com/office/mac/drawingml/2011/main" val="1"/>
            </a:ext>
          </a:extLst>
        </p:spPr>
        <p:txBody>
          <a:bodyPr/>
          <a:lstStyle/>
          <a:p>
            <a:pPr algn="l">
              <a:defRPr sz="5100">
                <a:solidFill>
                  <a:srgbClr val="000000"/>
                </a:solidFill>
                <a:latin typeface="Monaco"/>
                <a:ea typeface="Monaco"/>
                <a:cs typeface="Monaco"/>
                <a:sym typeface="Monaco"/>
              </a:defRPr>
            </a:pPr>
            <a:r>
              <a:t>verticalLayout</a:t>
            </a:r>
            <a:r>
              <a:t>(</a:t>
            </a:r>
          </a:p>
          <a:p>
            <a:pPr algn="l">
              <a:defRPr sz="5100">
                <a:solidFill>
                  <a:srgbClr val="000000"/>
                </a:solidFill>
                <a:latin typeface="Monaco"/>
                <a:ea typeface="Monaco"/>
                <a:cs typeface="Monaco"/>
                <a:sym typeface="Monaco"/>
              </a:defRPr>
            </a:pPr>
            <a:r>
              <a:t>      </a:t>
            </a:r>
            <a:r>
              <a:t>inputPanel</a:t>
            </a:r>
            <a:r>
              <a:t>(</a:t>
            </a:r>
          </a:p>
          <a:p>
            <a:pPr algn="l">
              <a:defRPr sz="5100">
                <a:solidFill>
                  <a:srgbClr val="000000"/>
                </a:solidFill>
                <a:latin typeface="Monaco"/>
                <a:ea typeface="Monaco"/>
                <a:cs typeface="Monaco"/>
                <a:sym typeface="Monaco"/>
              </a:defRPr>
            </a:pPr>
            <a:r>
              <a:t>         sliderInput("bins",</a:t>
            </a:r>
          </a:p>
          <a:p>
            <a:pPr algn="l">
              <a:defRPr sz="5100">
                <a:solidFill>
                  <a:srgbClr val="000000"/>
                </a:solidFill>
                <a:latin typeface="Monaco"/>
                <a:ea typeface="Monaco"/>
                <a:cs typeface="Monaco"/>
                <a:sym typeface="Monaco"/>
              </a:defRPr>
            </a:pPr>
            <a:r>
              <a:t>                     "Number of bins:",</a:t>
            </a:r>
          </a:p>
          <a:p>
            <a:pPr algn="l">
              <a:defRPr sz="5100">
                <a:solidFill>
                  <a:srgbClr val="000000"/>
                </a:solidFill>
                <a:latin typeface="Monaco"/>
                <a:ea typeface="Monaco"/>
                <a:cs typeface="Monaco"/>
                <a:sym typeface="Monaco"/>
              </a:defRPr>
            </a:pPr>
            <a:r>
              <a:t>                     min = 1,</a:t>
            </a:r>
          </a:p>
          <a:p>
            <a:pPr algn="l">
              <a:defRPr sz="5100">
                <a:solidFill>
                  <a:srgbClr val="000000"/>
                </a:solidFill>
                <a:latin typeface="Monaco"/>
                <a:ea typeface="Monaco"/>
                <a:cs typeface="Monaco"/>
                <a:sym typeface="Monaco"/>
              </a:defRPr>
            </a:pPr>
            <a:r>
              <a:t>                     max = 50,</a:t>
            </a:r>
          </a:p>
          <a:p>
            <a:pPr algn="l">
              <a:defRPr sz="5100">
                <a:solidFill>
                  <a:srgbClr val="000000"/>
                </a:solidFill>
                <a:latin typeface="Monaco"/>
                <a:ea typeface="Monaco"/>
                <a:cs typeface="Monaco"/>
                <a:sym typeface="Monaco"/>
              </a:defRPr>
            </a:pPr>
            <a:r>
              <a:t>                     value = 30)</a:t>
            </a:r>
          </a:p>
          <a:p>
            <a:pPr algn="l">
              <a:defRPr sz="5100">
                <a:solidFill>
                  <a:srgbClr val="000000"/>
                </a:solidFill>
                <a:latin typeface="Monaco"/>
                <a:ea typeface="Monaco"/>
                <a:cs typeface="Monaco"/>
                <a:sym typeface="Monaco"/>
              </a:defRPr>
            </a:pPr>
            <a:r>
              <a:t>      ),</a:t>
            </a:r>
          </a:p>
          <a:p>
            <a:pPr algn="l">
              <a:defRPr sz="5100">
                <a:solidFill>
                  <a:srgbClr val="000000"/>
                </a:solidFill>
                <a:latin typeface="Monaco"/>
                <a:ea typeface="Monaco"/>
                <a:cs typeface="Monaco"/>
                <a:sym typeface="Monaco"/>
              </a:defRPr>
            </a:pPr>
            <a:r>
              <a:t>      </a:t>
            </a:r>
            <a:r>
              <a:t>headerPanel("The Plot"),</a:t>
            </a:r>
          </a:p>
          <a:p>
            <a:pPr algn="l">
              <a:defRPr sz="5100">
                <a:solidFill>
                  <a:srgbClr val="000000"/>
                </a:solidFill>
                <a:latin typeface="Monaco"/>
                <a:ea typeface="Monaco"/>
                <a:cs typeface="Monaco"/>
                <a:sym typeface="Monaco"/>
              </a:defRPr>
            </a:pPr>
            <a:r>
              <a:t>      mainPanel(</a:t>
            </a:r>
          </a:p>
          <a:p>
            <a:pPr algn="l">
              <a:defRPr sz="5100">
                <a:solidFill>
                  <a:srgbClr val="000000"/>
                </a:solidFill>
                <a:latin typeface="Monaco"/>
                <a:ea typeface="Monaco"/>
                <a:cs typeface="Monaco"/>
                <a:sym typeface="Monaco"/>
              </a:defRPr>
            </a:pPr>
            <a:r>
              <a:t>         plotOutput("distPlot")</a:t>
            </a:r>
          </a:p>
          <a:p>
            <a:pPr algn="l">
              <a:defRPr sz="5100">
                <a:solidFill>
                  <a:srgbClr val="000000"/>
                </a:solidFill>
                <a:latin typeface="Monaco"/>
                <a:ea typeface="Monaco"/>
                <a:cs typeface="Monaco"/>
                <a:sym typeface="Monaco"/>
              </a:defRPr>
            </a:pPr>
            <a:r>
              <a:t>      )</a:t>
            </a:r>
          </a:p>
          <a:p>
            <a:pPr algn="l">
              <a:defRPr sz="51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UI: Inputs and Outputs"/>
          <p:cNvSpPr txBox="1"/>
          <p:nvPr>
            <p:ph type="title"/>
          </p:nvPr>
        </p:nvSpPr>
        <p:spPr>
          <a:prstGeom prst="rect">
            <a:avLst/>
          </a:prstGeom>
        </p:spPr>
        <p:txBody>
          <a:bodyPr/>
          <a:lstStyle/>
          <a:p>
            <a:pPr/>
            <a:r>
              <a:t>UI: Inputs and Outputs</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D6D6D6"/>
                </a:solidFill>
                <a:latin typeface="Monaco"/>
                <a:ea typeface="Monaco"/>
                <a:cs typeface="Monaco"/>
                <a:sym typeface="Monaco"/>
              </a:defRPr>
            </a:pPr>
            <a:r>
              <a:t>ui &lt;- fluidPage(</a:t>
            </a:r>
          </a:p>
          <a:p>
            <a:pPr algn="l">
              <a:defRPr sz="4600">
                <a:solidFill>
                  <a:srgbClr val="D6D6D6"/>
                </a:solidFill>
                <a:latin typeface="Monaco"/>
                <a:ea typeface="Monaco"/>
                <a:cs typeface="Monaco"/>
                <a:sym typeface="Monaco"/>
              </a:defRPr>
            </a:pPr>
            <a:r>
              <a:t>  titlePanel("Old Faithful Geyser Data"),</a:t>
            </a:r>
          </a:p>
          <a:p>
            <a:pPr algn="l">
              <a:defRPr sz="4600">
                <a:solidFill>
                  <a:srgbClr val="D6D6D6"/>
                </a:solidFill>
                <a:latin typeface="Monaco"/>
                <a:ea typeface="Monaco"/>
                <a:cs typeface="Monaco"/>
                <a:sym typeface="Monaco"/>
              </a:defRPr>
            </a:pPr>
            <a:r>
              <a:t>  sidebarLayout(</a:t>
            </a:r>
          </a:p>
          <a:p>
            <a:pPr algn="l">
              <a:defRPr sz="4600">
                <a:solidFill>
                  <a:srgbClr val="D6D6D6"/>
                </a:solidFill>
                <a:latin typeface="Monaco"/>
                <a:ea typeface="Monaco"/>
                <a:cs typeface="Monaco"/>
                <a:sym typeface="Monaco"/>
              </a:defRPr>
            </a:pPr>
            <a:r>
              <a:t>    sidebarPanel(</a:t>
            </a:r>
          </a:p>
          <a:p>
            <a:pPr algn="l">
              <a:defRPr sz="4600">
                <a:solidFill>
                  <a:srgbClr val="000000"/>
                </a:solidFill>
                <a:latin typeface="Monaco"/>
                <a:ea typeface="Monaco"/>
                <a:cs typeface="Monaco"/>
                <a:sym typeface="Monaco"/>
              </a:defRPr>
            </a:pPr>
            <a:r>
              <a:t>      sliderInput("bins",</a:t>
            </a:r>
          </a:p>
          <a:p>
            <a:pPr algn="l">
              <a:defRPr sz="4600">
                <a:solidFill>
                  <a:srgbClr val="000000"/>
                </a:solidFill>
                <a:latin typeface="Monaco"/>
                <a:ea typeface="Monaco"/>
                <a:cs typeface="Monaco"/>
                <a:sym typeface="Monaco"/>
              </a:defRPr>
            </a:pPr>
            <a:r>
              <a:t>                  "Number of bins:",</a:t>
            </a:r>
          </a:p>
          <a:p>
            <a:pPr algn="l">
              <a:defRPr sz="4600">
                <a:solidFill>
                  <a:srgbClr val="000000"/>
                </a:solidFill>
                <a:latin typeface="Monaco"/>
                <a:ea typeface="Monaco"/>
                <a:cs typeface="Monaco"/>
                <a:sym typeface="Monaco"/>
              </a:defRPr>
            </a:pPr>
            <a:r>
              <a:t>                  min = 1,</a:t>
            </a:r>
          </a:p>
          <a:p>
            <a:pPr algn="l">
              <a:defRPr sz="4600">
                <a:solidFill>
                  <a:srgbClr val="000000"/>
                </a:solidFill>
                <a:latin typeface="Monaco"/>
                <a:ea typeface="Monaco"/>
                <a:cs typeface="Monaco"/>
                <a:sym typeface="Monaco"/>
              </a:defRPr>
            </a:pPr>
            <a:r>
              <a:t>                  max = 50,</a:t>
            </a:r>
          </a:p>
          <a:p>
            <a:pPr algn="l">
              <a:defRPr sz="4600">
                <a:solidFill>
                  <a:srgbClr val="00000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rgbClr val="C0C0C0"/>
                </a:solidFill>
              </a:rPr>
              <a:t>),</a:t>
            </a:r>
            <a:endParaRPr>
              <a:solidFill>
                <a:srgbClr val="C0C0C0"/>
              </a:solidFill>
            </a:endParaRP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a:t>
            </a:r>
          </a:p>
        </p:txBody>
      </p:sp>
      <p:pic>
        <p:nvPicPr>
          <p:cNvPr id="315" name="shiny2.png" descr="shiny2.png"/>
          <p:cNvPicPr>
            <a:picLocks noChangeAspect="1"/>
          </p:cNvPicPr>
          <p:nvPr/>
        </p:nvPicPr>
        <p:blipFill>
          <a:blip r:embed="rId2">
            <a:extLst/>
          </a:blip>
          <a:srcRect l="0" t="19272" r="66472" b="50786"/>
          <a:stretch>
            <a:fillRect/>
          </a:stretch>
        </p:blipFill>
        <p:spPr>
          <a:xfrm>
            <a:off x="14309207" y="6539749"/>
            <a:ext cx="9552020" cy="4713974"/>
          </a:xfrm>
          <a:prstGeom prst="rect">
            <a:avLst/>
          </a:prstGeom>
          <a:ln w="12700">
            <a:miter lim="400000"/>
          </a:ln>
          <a:effectLst>
            <a:outerShdw sx="100000" sy="100000" kx="0" ky="0" algn="b" rotWithShape="0" blurRad="431800" dist="25400" dir="5400000">
              <a:srgbClr val="000000">
                <a:alpha val="50000"/>
              </a:srgbClr>
            </a:outerShdw>
          </a:effectLst>
        </p:spPr>
      </p:pic>
      <p:grpSp>
        <p:nvGrpSpPr>
          <p:cNvPr id="319" name="Group"/>
          <p:cNvGrpSpPr/>
          <p:nvPr/>
        </p:nvGrpSpPr>
        <p:grpSpPr>
          <a:xfrm>
            <a:off x="9129278" y="2937829"/>
            <a:ext cx="13500419" cy="2176382"/>
            <a:chOff x="0" y="0"/>
            <a:chExt cx="13500417" cy="2176380"/>
          </a:xfrm>
        </p:grpSpPr>
        <p:sp>
          <p:nvSpPr>
            <p:cNvPr id="316" name="Arrow"/>
            <p:cNvSpPr/>
            <p:nvPr/>
          </p:nvSpPr>
          <p:spPr>
            <a:xfrm rot="9315214">
              <a:off x="2654659" y="384842"/>
              <a:ext cx="2117307" cy="1270001"/>
            </a:xfrm>
            <a:prstGeom prst="rightArrow">
              <a:avLst>
                <a:gd name="adj1" fmla="val 32000"/>
                <a:gd name="adj2" fmla="val 64000"/>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17" name="Oval"/>
            <p:cNvSpPr/>
            <p:nvPr/>
          </p:nvSpPr>
          <p:spPr>
            <a:xfrm>
              <a:off x="0" y="906380"/>
              <a:ext cx="2533634" cy="1270001"/>
            </a:xfrm>
            <a:prstGeom prst="ellipse">
              <a:avLst/>
            </a:prstGeom>
            <a:noFill/>
            <a:ln w="889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18" name="Name of the input: inputId"/>
            <p:cNvSpPr txBox="1"/>
            <p:nvPr/>
          </p:nvSpPr>
          <p:spPr>
            <a:xfrm>
              <a:off x="5192348" y="8430"/>
              <a:ext cx="8308070" cy="104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0" sz="5400">
                  <a:solidFill>
                    <a:schemeClr val="accent6"/>
                  </a:solidFill>
                  <a:latin typeface="+mn-lt"/>
                  <a:ea typeface="+mn-ea"/>
                  <a:cs typeface="+mn-cs"/>
                  <a:sym typeface="Open Sans Condensed Bold"/>
                </a:defRPr>
              </a:pPr>
              <a:r>
                <a:t>Name of the input: </a:t>
              </a:r>
              <a:r>
                <a:rPr>
                  <a:latin typeface="Monaco"/>
                  <a:ea typeface="Monaco"/>
                  <a:cs typeface="Monaco"/>
                  <a:sym typeface="Monaco"/>
                </a:rPr>
                <a:t>inputId</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9" grpId="1"/>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1"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322" name="Rectangle"/>
          <p:cNvSpPr/>
          <p:nvPr/>
        </p:nvSpPr>
        <p:spPr>
          <a:xfrm>
            <a:off x="16557164" y="1642564"/>
            <a:ext cx="4269684" cy="11242551"/>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4" name="Image" descr="Image"/>
          <p:cNvPicPr>
            <a:picLocks noChangeAspect="1"/>
          </p:cNvPicPr>
          <p:nvPr/>
        </p:nvPicPr>
        <p:blipFill>
          <a:blip r:embed="rId2">
            <a:extLst/>
          </a:blip>
          <a:stretch>
            <a:fillRect/>
          </a:stretch>
        </p:blipFill>
        <p:spPr>
          <a:xfrm>
            <a:off x="1808470" y="994921"/>
            <a:ext cx="21632079" cy="4646697"/>
          </a:xfrm>
          <a:prstGeom prst="rect">
            <a:avLst/>
          </a:prstGeom>
          <a:ln w="12700">
            <a:miter lim="400000"/>
          </a:ln>
        </p:spPr>
      </p:pic>
      <p:sp>
        <p:nvSpPr>
          <p:cNvPr id="325" name="sliderInput(&quot;bins&quot;,…"/>
          <p:cNvSpPr txBox="1"/>
          <p:nvPr/>
        </p:nvSpPr>
        <p:spPr>
          <a:xfrm>
            <a:off x="4967533" y="7322285"/>
            <a:ext cx="13489727" cy="49930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5800">
                <a:solidFill>
                  <a:srgbClr val="000000"/>
                </a:solidFill>
                <a:latin typeface="Monaco"/>
                <a:ea typeface="Monaco"/>
                <a:cs typeface="Monaco"/>
                <a:sym typeface="Monaco"/>
              </a:defRPr>
            </a:pPr>
            <a:r>
              <a:t>sliderInput("bins",</a:t>
            </a:r>
          </a:p>
          <a:p>
            <a:pPr algn="l">
              <a:defRPr b="0" sz="5800">
                <a:solidFill>
                  <a:srgbClr val="000000"/>
                </a:solidFill>
                <a:latin typeface="Monaco"/>
                <a:ea typeface="Monaco"/>
                <a:cs typeface="Monaco"/>
                <a:sym typeface="Monaco"/>
              </a:defRPr>
            </a:pPr>
            <a:r>
              <a:t>            "Number of bins:",</a:t>
            </a:r>
          </a:p>
          <a:p>
            <a:pPr algn="l">
              <a:defRPr b="0" sz="5800">
                <a:solidFill>
                  <a:srgbClr val="000000"/>
                </a:solidFill>
                <a:latin typeface="Monaco"/>
                <a:ea typeface="Monaco"/>
                <a:cs typeface="Monaco"/>
                <a:sym typeface="Monaco"/>
              </a:defRPr>
            </a:pPr>
            <a:r>
              <a:t>            min = 1,</a:t>
            </a:r>
          </a:p>
          <a:p>
            <a:pPr algn="l">
              <a:defRPr b="0" sz="5800">
                <a:solidFill>
                  <a:srgbClr val="000000"/>
                </a:solidFill>
                <a:latin typeface="Monaco"/>
                <a:ea typeface="Monaco"/>
                <a:cs typeface="Monaco"/>
                <a:sym typeface="Monaco"/>
              </a:defRPr>
            </a:pPr>
            <a:r>
              <a:t>            max = 50,</a:t>
            </a:r>
          </a:p>
          <a:p>
            <a:pPr algn="l">
              <a:defRPr b="0" sz="5800">
                <a:solidFill>
                  <a:srgbClr val="000000"/>
                </a:solidFill>
                <a:latin typeface="Monaco"/>
                <a:ea typeface="Monaco"/>
                <a:cs typeface="Monaco"/>
                <a:sym typeface="Monaco"/>
              </a:defRPr>
            </a:pPr>
            <a:r>
              <a:t>            value = 30)</a:t>
            </a:r>
          </a:p>
        </p:txBody>
      </p:sp>
      <p:sp>
        <p:nvSpPr>
          <p:cNvPr id="326" name="Line"/>
          <p:cNvSpPr/>
          <p:nvPr/>
        </p:nvSpPr>
        <p:spPr>
          <a:xfrm flipV="1">
            <a:off x="11556999" y="2180323"/>
            <a:ext cx="1780733" cy="5312677"/>
          </a:xfrm>
          <a:prstGeom prst="line">
            <a:avLst/>
          </a:prstGeom>
          <a:ln w="139700">
            <a:solidFill>
              <a:schemeClr val="accent6"/>
            </a:solidFill>
            <a:miter lim="400000"/>
            <a:headEnd type="triangle"/>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27" name="Line"/>
          <p:cNvSpPr/>
          <p:nvPr/>
        </p:nvSpPr>
        <p:spPr>
          <a:xfrm flipV="1">
            <a:off x="14799933" y="2180322"/>
            <a:ext cx="2739108" cy="6296657"/>
          </a:xfrm>
          <a:prstGeom prst="line">
            <a:avLst/>
          </a:prstGeom>
          <a:ln w="139700">
            <a:solidFill>
              <a:schemeClr val="accent6"/>
            </a:solidFill>
            <a:miter lim="400000"/>
            <a:headEnd type="triangle"/>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6" grpId="1"/>
      <p:bldP build="whole" bldLvl="1" animBg="1" rev="0" advAuto="0" spid="327" grpId="2"/>
    </p:bld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9" name="Image" descr="Image"/>
          <p:cNvPicPr>
            <a:picLocks noChangeAspect="1"/>
          </p:cNvPicPr>
          <p:nvPr/>
        </p:nvPicPr>
        <p:blipFill>
          <a:blip r:embed="rId2">
            <a:extLst/>
          </a:blip>
          <a:stretch>
            <a:fillRect/>
          </a:stretch>
        </p:blipFill>
        <p:spPr>
          <a:xfrm>
            <a:off x="1808470" y="994921"/>
            <a:ext cx="21632079" cy="4646697"/>
          </a:xfrm>
          <a:prstGeom prst="rect">
            <a:avLst/>
          </a:prstGeom>
          <a:ln w="12700">
            <a:miter lim="400000"/>
          </a:ln>
        </p:spPr>
      </p:pic>
      <p:sp>
        <p:nvSpPr>
          <p:cNvPr id="330" name="sliderInput(inputId = “bins&quot;,…"/>
          <p:cNvSpPr txBox="1"/>
          <p:nvPr/>
        </p:nvSpPr>
        <p:spPr>
          <a:xfrm>
            <a:off x="4967533" y="7322285"/>
            <a:ext cx="17749879" cy="49930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5800">
                <a:solidFill>
                  <a:srgbClr val="000000"/>
                </a:solidFill>
                <a:latin typeface="Monaco"/>
                <a:ea typeface="Monaco"/>
                <a:cs typeface="Monaco"/>
                <a:sym typeface="Monaco"/>
              </a:defRPr>
            </a:pPr>
            <a:r>
              <a:t>sliderInput(inputId = “bins",</a:t>
            </a:r>
          </a:p>
          <a:p>
            <a:pPr algn="l">
              <a:defRPr b="0" sz="5800">
                <a:solidFill>
                  <a:srgbClr val="000000"/>
                </a:solidFill>
                <a:latin typeface="Monaco"/>
                <a:ea typeface="Monaco"/>
                <a:cs typeface="Monaco"/>
                <a:sym typeface="Monaco"/>
              </a:defRPr>
            </a:pPr>
            <a:r>
              <a:t>            label = “Number of bins:",</a:t>
            </a:r>
          </a:p>
          <a:p>
            <a:pPr algn="l">
              <a:defRPr b="0" sz="5800">
                <a:solidFill>
                  <a:srgbClr val="000000"/>
                </a:solidFill>
                <a:latin typeface="Monaco"/>
                <a:ea typeface="Monaco"/>
                <a:cs typeface="Monaco"/>
                <a:sym typeface="Monaco"/>
              </a:defRPr>
            </a:pPr>
            <a:r>
              <a:t>            min = 1,</a:t>
            </a:r>
          </a:p>
          <a:p>
            <a:pPr algn="l">
              <a:defRPr b="0" sz="5800">
                <a:solidFill>
                  <a:srgbClr val="000000"/>
                </a:solidFill>
                <a:latin typeface="Monaco"/>
                <a:ea typeface="Monaco"/>
                <a:cs typeface="Monaco"/>
                <a:sym typeface="Monaco"/>
              </a:defRPr>
            </a:pPr>
            <a:r>
              <a:t>            max = 50,</a:t>
            </a:r>
          </a:p>
          <a:p>
            <a:pPr algn="l">
              <a:defRPr b="0" sz="5800">
                <a:solidFill>
                  <a:srgbClr val="000000"/>
                </a:solidFill>
                <a:latin typeface="Monaco"/>
                <a:ea typeface="Monaco"/>
                <a:cs typeface="Monaco"/>
                <a:sym typeface="Monaco"/>
              </a:defRPr>
            </a:pPr>
            <a:r>
              <a:t>            value = 30)</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2" name="Image" descr="Image"/>
          <p:cNvPicPr>
            <a:picLocks noChangeAspect="1"/>
          </p:cNvPicPr>
          <p:nvPr/>
        </p:nvPicPr>
        <p:blipFill>
          <a:blip r:embed="rId2">
            <a:extLst/>
          </a:blip>
          <a:stretch>
            <a:fillRect/>
          </a:stretch>
        </p:blipFill>
        <p:spPr>
          <a:xfrm>
            <a:off x="5305314" y="1035058"/>
            <a:ext cx="13773372" cy="2932735"/>
          </a:xfrm>
          <a:prstGeom prst="rect">
            <a:avLst/>
          </a:prstGeom>
          <a:ln w="12700">
            <a:miter lim="400000"/>
          </a:ln>
        </p:spPr>
      </p:pic>
      <p:sp>
        <p:nvSpPr>
          <p:cNvPr id="333" name="radioButtons(inputId = “choices&quot;,…"/>
          <p:cNvSpPr txBox="1"/>
          <p:nvPr/>
        </p:nvSpPr>
        <p:spPr>
          <a:xfrm>
            <a:off x="4277902" y="5728683"/>
            <a:ext cx="17749879" cy="59836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5800">
                <a:solidFill>
                  <a:srgbClr val="000000"/>
                </a:solidFill>
                <a:latin typeface="Monaco"/>
                <a:ea typeface="Monaco"/>
                <a:cs typeface="Monaco"/>
                <a:sym typeface="Monaco"/>
              </a:defRPr>
            </a:pPr>
            <a:r>
              <a:t>radioButtons(inputId = “choices",</a:t>
            </a:r>
          </a:p>
          <a:p>
            <a:pPr algn="l">
              <a:defRPr b="0" sz="5800">
                <a:solidFill>
                  <a:srgbClr val="000000"/>
                </a:solidFill>
                <a:latin typeface="Monaco"/>
                <a:ea typeface="Monaco"/>
                <a:cs typeface="Monaco"/>
                <a:sym typeface="Monaco"/>
              </a:defRPr>
            </a:pPr>
            <a:r>
              <a:t>             label = “Choose One:",</a:t>
            </a:r>
          </a:p>
          <a:p>
            <a:pPr algn="l">
              <a:defRPr b="0" sz="5800">
                <a:solidFill>
                  <a:srgbClr val="000000"/>
                </a:solidFill>
                <a:latin typeface="Monaco"/>
                <a:ea typeface="Monaco"/>
                <a:cs typeface="Monaco"/>
                <a:sym typeface="Monaco"/>
              </a:defRPr>
            </a:pPr>
            <a:r>
              <a:t>             choices=c("Choice A",</a:t>
            </a:r>
          </a:p>
          <a:p>
            <a:pPr algn="l">
              <a:defRPr b="0" sz="5800">
                <a:solidFill>
                  <a:srgbClr val="000000"/>
                </a:solidFill>
                <a:latin typeface="Monaco"/>
                <a:ea typeface="Monaco"/>
                <a:cs typeface="Monaco"/>
                <a:sym typeface="Monaco"/>
              </a:defRPr>
            </a:pPr>
            <a:r>
              <a:t>                       "Choice B",</a:t>
            </a:r>
          </a:p>
          <a:p>
            <a:pPr algn="l">
              <a:defRPr b="0" sz="5800">
                <a:solidFill>
                  <a:srgbClr val="000000"/>
                </a:solidFill>
                <a:latin typeface="Monaco"/>
                <a:ea typeface="Monaco"/>
                <a:cs typeface="Monaco"/>
                <a:sym typeface="Monaco"/>
              </a:defRPr>
            </a:pPr>
            <a:r>
              <a:t>                       "Choice C")</a:t>
            </a:r>
          </a:p>
          <a:p>
            <a:pPr algn="l">
              <a:defRPr b="0" sz="58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inputId…"/>
          <p:cNvSpPr txBox="1"/>
          <p:nvPr>
            <p:ph type="body" idx="13"/>
          </p:nvPr>
        </p:nvSpPr>
        <p:spPr>
          <a:xfrm>
            <a:off x="752803" y="1504949"/>
            <a:ext cx="22991809" cy="10388601"/>
          </a:xfrm>
          <a:prstGeom prst="rect">
            <a:avLst/>
          </a:prstGeom>
        </p:spPr>
        <p:txBody>
          <a:bodyPr/>
          <a:lstStyle/>
          <a:p>
            <a:pPr>
              <a:buClr>
                <a:schemeClr val="accent1">
                  <a:lumOff val="13529"/>
                </a:schemeClr>
              </a:buClr>
              <a:defRPr sz="10000">
                <a:latin typeface="+mn-lt"/>
                <a:ea typeface="+mn-ea"/>
                <a:cs typeface="+mn-cs"/>
                <a:sym typeface="Open Sans Condensed Bold"/>
              </a:defRPr>
            </a:pPr>
            <a:r>
              <a:rPr>
                <a:latin typeface="Monaco"/>
                <a:ea typeface="Monaco"/>
                <a:cs typeface="Monaco"/>
                <a:sym typeface="Monaco"/>
              </a:rPr>
              <a:t>inputId</a:t>
            </a:r>
            <a:r>
              <a:t> </a:t>
            </a:r>
          </a:p>
          <a:p>
            <a:pPr>
              <a:buClr>
                <a:schemeClr val="accent1">
                  <a:lumOff val="13529"/>
                </a:schemeClr>
              </a:buClr>
              <a:defRPr sz="10000">
                <a:solidFill>
                  <a:srgbClr val="A9A9A9"/>
                </a:solidFill>
                <a:latin typeface="+mn-lt"/>
                <a:ea typeface="+mn-ea"/>
                <a:cs typeface="+mn-cs"/>
                <a:sym typeface="Open Sans Condensed Bold"/>
              </a:defRPr>
            </a:pPr>
            <a:r>
              <a:t>is how you </a:t>
            </a:r>
            <a:r>
              <a:rPr>
                <a:solidFill>
                  <a:schemeClr val="accent6"/>
                </a:solidFill>
              </a:rPr>
              <a:t>get</a:t>
            </a:r>
            <a:r>
              <a:t> the value </a:t>
            </a:r>
          </a:p>
          <a:p>
            <a:pPr>
              <a:buClr>
                <a:schemeClr val="accent1">
                  <a:lumOff val="13529"/>
                </a:schemeClr>
              </a:buClr>
              <a:defRPr sz="10000">
                <a:solidFill>
                  <a:srgbClr val="A9A9A9"/>
                </a:solidFill>
                <a:latin typeface="+mn-lt"/>
                <a:ea typeface="+mn-ea"/>
                <a:cs typeface="+mn-cs"/>
                <a:sym typeface="Open Sans Condensed Bold"/>
              </a:defRPr>
            </a:pPr>
            <a:r>
              <a:t>of the input later</a:t>
            </a:r>
          </a:p>
          <a:p>
            <a:pPr>
              <a:buClr>
                <a:schemeClr val="accent1">
                  <a:lumOff val="13529"/>
                </a:schemeClr>
              </a:buClr>
              <a:defRPr sz="10000">
                <a:solidFill>
                  <a:srgbClr val="716C6B"/>
                </a:solidFill>
                <a:latin typeface="+mn-lt"/>
                <a:ea typeface="+mn-ea"/>
                <a:cs typeface="+mn-cs"/>
                <a:sym typeface="Open Sans Condensed Bold"/>
              </a:defRPr>
            </a:pPr>
          </a:p>
          <a:p>
            <a:pPr>
              <a:buClr>
                <a:schemeClr val="accent1">
                  <a:lumOff val="13529"/>
                </a:schemeClr>
              </a:buClr>
              <a:defRPr sz="10000">
                <a:latin typeface="Monaco"/>
                <a:ea typeface="Monaco"/>
                <a:cs typeface="Monaco"/>
                <a:sym typeface="Monaco"/>
              </a:defRPr>
            </a:pPr>
            <a:r>
              <a:t>inputId="bins"      input$bins</a:t>
            </a:r>
          </a:p>
        </p:txBody>
      </p:sp>
      <p:sp>
        <p:nvSpPr>
          <p:cNvPr id="336" name="Arrow"/>
          <p:cNvSpPr/>
          <p:nvPr/>
        </p:nvSpPr>
        <p:spPr>
          <a:xfrm>
            <a:off x="12553134" y="8527757"/>
            <a:ext cx="2581817" cy="1774852"/>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D6D6D6"/>
                </a:solidFill>
                <a:latin typeface="Monaco"/>
                <a:ea typeface="Monaco"/>
                <a:cs typeface="Monaco"/>
                <a:sym typeface="Monaco"/>
              </a:defRPr>
            </a:pPr>
            <a:r>
              <a:t>ui &lt;- fluidPage(</a:t>
            </a:r>
          </a:p>
          <a:p>
            <a:pPr algn="l">
              <a:defRPr sz="4600">
                <a:solidFill>
                  <a:srgbClr val="D6D6D6"/>
                </a:solidFill>
                <a:latin typeface="Monaco"/>
                <a:ea typeface="Monaco"/>
                <a:cs typeface="Monaco"/>
                <a:sym typeface="Monaco"/>
              </a:defRPr>
            </a:pPr>
            <a:r>
              <a:t>  titlePanel("Old Faithful Geyser Data"),</a:t>
            </a:r>
          </a:p>
          <a:p>
            <a:pPr algn="l">
              <a:defRPr sz="4600">
                <a:solidFill>
                  <a:srgbClr val="D6D6D6"/>
                </a:solidFill>
                <a:latin typeface="Monaco"/>
                <a:ea typeface="Monaco"/>
                <a:cs typeface="Monaco"/>
                <a:sym typeface="Monaco"/>
              </a:defRPr>
            </a:pPr>
            <a:r>
              <a:t>  sidebarLayout(</a:t>
            </a:r>
          </a:p>
          <a:p>
            <a:pPr algn="l">
              <a:defRPr sz="4600">
                <a:solidFill>
                  <a:srgbClr val="D6D6D6"/>
                </a:solidFill>
                <a:latin typeface="Monaco"/>
                <a:ea typeface="Monaco"/>
                <a:cs typeface="Monaco"/>
                <a:sym typeface="Monaco"/>
              </a:defRPr>
            </a:pPr>
            <a:r>
              <a:t>    sidebarPanel(</a:t>
            </a:r>
          </a:p>
          <a:p>
            <a:pPr algn="l">
              <a:defRPr sz="4600">
                <a:solidFill>
                  <a:srgbClr val="000000"/>
                </a:solidFill>
                <a:latin typeface="Monaco"/>
                <a:ea typeface="Monaco"/>
                <a:cs typeface="Monaco"/>
                <a:sym typeface="Monaco"/>
              </a:defRPr>
            </a:pPr>
            <a:r>
              <a:t>     </a:t>
            </a:r>
            <a:r>
              <a:rPr>
                <a:solidFill>
                  <a:srgbClr val="C0C0C0"/>
                </a:solidFill>
              </a:rPr>
              <a:t> sliderInput("bins",</a:t>
            </a:r>
            <a:endParaRPr>
              <a:solidFill>
                <a:srgbClr val="C0C0C0"/>
              </a:solidFill>
            </a:endParaRP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rgbClr val="C0C0C0"/>
                </a:solidFill>
              </a:rPr>
              <a:t>),</a:t>
            </a:r>
            <a:endParaRPr>
              <a:solidFill>
                <a:srgbClr val="C0C0C0"/>
              </a:solidFill>
            </a:endParaRP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a:t>
            </a:r>
            <a:r>
              <a:rPr>
                <a:solidFill>
                  <a:srgbClr val="000000"/>
                </a:solidFill>
              </a:rPr>
              <a:t>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a:t>
            </a:r>
          </a:p>
        </p:txBody>
      </p:sp>
      <p:pic>
        <p:nvPicPr>
          <p:cNvPr id="339" name="shiny2.png" descr="shiny2.png"/>
          <p:cNvPicPr>
            <a:picLocks noChangeAspect="1"/>
          </p:cNvPicPr>
          <p:nvPr/>
        </p:nvPicPr>
        <p:blipFill>
          <a:blip r:embed="rId3">
            <a:extLst/>
          </a:blip>
          <a:srcRect l="34465" t="22809" r="4433" b="3341"/>
          <a:stretch>
            <a:fillRect/>
          </a:stretch>
        </p:blipFill>
        <p:spPr>
          <a:xfrm>
            <a:off x="14583281" y="6870786"/>
            <a:ext cx="8873045" cy="5926619"/>
          </a:xfrm>
          <a:prstGeom prst="rect">
            <a:avLst/>
          </a:prstGeom>
          <a:ln w="12700">
            <a:miter lim="400000"/>
          </a:ln>
          <a:effectLst>
            <a:outerShdw sx="100000" sy="100000" kx="0" ky="0" algn="b" rotWithShape="0" blurRad="431800" dist="25400" dir="5400000">
              <a:srgbClr val="000000">
                <a:alpha val="50000"/>
              </a:srgbClr>
            </a:outerShdw>
          </a:effectLst>
        </p:spPr>
      </p:pic>
      <p:grpSp>
        <p:nvGrpSpPr>
          <p:cNvPr id="343" name="Group"/>
          <p:cNvGrpSpPr/>
          <p:nvPr/>
        </p:nvGrpSpPr>
        <p:grpSpPr>
          <a:xfrm>
            <a:off x="342042" y="9226340"/>
            <a:ext cx="12358427" cy="4288243"/>
            <a:chOff x="0" y="0"/>
            <a:chExt cx="12358426" cy="4288241"/>
          </a:xfrm>
        </p:grpSpPr>
        <p:sp>
          <p:nvSpPr>
            <p:cNvPr id="340" name="Arrow"/>
            <p:cNvSpPr/>
            <p:nvPr/>
          </p:nvSpPr>
          <p:spPr>
            <a:xfrm rot="18068051">
              <a:off x="8860655" y="2028959"/>
              <a:ext cx="2117307" cy="1270001"/>
            </a:xfrm>
            <a:prstGeom prst="rightArrow">
              <a:avLst>
                <a:gd name="adj1" fmla="val 32000"/>
                <a:gd name="adj2" fmla="val 64000"/>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41" name="Oval"/>
            <p:cNvSpPr/>
            <p:nvPr/>
          </p:nvSpPr>
          <p:spPr>
            <a:xfrm>
              <a:off x="8585675" y="0"/>
              <a:ext cx="3772751" cy="1618851"/>
            </a:xfrm>
            <a:prstGeom prst="ellipse">
              <a:avLst/>
            </a:prstGeom>
            <a:noFill/>
            <a:ln w="889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42" name="Name of the output: outputId"/>
            <p:cNvSpPr txBox="1"/>
            <p:nvPr/>
          </p:nvSpPr>
          <p:spPr>
            <a:xfrm>
              <a:off x="-1" y="3246841"/>
              <a:ext cx="9114757" cy="104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r">
                <a:defRPr b="0" sz="5400">
                  <a:solidFill>
                    <a:schemeClr val="accent6"/>
                  </a:solidFill>
                  <a:latin typeface="+mn-lt"/>
                  <a:ea typeface="+mn-ea"/>
                  <a:cs typeface="+mn-cs"/>
                  <a:sym typeface="Open Sans Condensed Bold"/>
                </a:defRPr>
              </a:pPr>
              <a:r>
                <a:t>Name of the output: </a:t>
              </a:r>
              <a:r>
                <a:rPr>
                  <a:latin typeface="Monaco"/>
                  <a:ea typeface="Monaco"/>
                  <a:cs typeface="Monaco"/>
                  <a:sym typeface="Monaco"/>
                </a:rPr>
                <a:t>outputId</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3"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130" name="What is Shiny?"/>
          <p:cNvSpPr txBox="1"/>
          <p:nvPr>
            <p:ph type="title"/>
          </p:nvPr>
        </p:nvSpPr>
        <p:spPr>
          <a:prstGeom prst="rect">
            <a:avLst/>
          </a:prstGeom>
        </p:spPr>
        <p:txBody>
          <a:bodyPr/>
          <a:lstStyle>
            <a:lvl1pPr>
              <a:defRPr>
                <a:solidFill>
                  <a:srgbClr val="FFFFFF"/>
                </a:solidFill>
              </a:defRPr>
            </a:lvl1pPr>
          </a:lstStyle>
          <a:p>
            <a:pPr/>
            <a:r>
              <a:t>What is Shiny?</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7"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348" name="Rectangle"/>
          <p:cNvSpPr/>
          <p:nvPr/>
        </p:nvSpPr>
        <p:spPr>
          <a:xfrm>
            <a:off x="12692619" y="8731286"/>
            <a:ext cx="3853218" cy="4231824"/>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0" name="Image" descr="Image"/>
          <p:cNvPicPr>
            <a:picLocks noChangeAspect="1"/>
          </p:cNvPicPr>
          <p:nvPr/>
        </p:nvPicPr>
        <p:blipFill>
          <a:blip r:embed="rId2">
            <a:extLst/>
          </a:blip>
          <a:stretch>
            <a:fillRect/>
          </a:stretch>
        </p:blipFill>
        <p:spPr>
          <a:xfrm>
            <a:off x="3938546" y="1034276"/>
            <a:ext cx="17992605" cy="3629633"/>
          </a:xfrm>
          <a:prstGeom prst="rect">
            <a:avLst/>
          </a:prstGeom>
          <a:ln w="12700">
            <a:miter lim="400000"/>
          </a:ln>
        </p:spPr>
      </p:pic>
      <p:sp>
        <p:nvSpPr>
          <p:cNvPr id="351" name="plotOutput(&quot;distPlot&quot;)"/>
          <p:cNvSpPr txBox="1"/>
          <p:nvPr/>
        </p:nvSpPr>
        <p:spPr>
          <a:xfrm>
            <a:off x="7093260" y="8569604"/>
            <a:ext cx="17749879" cy="10306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5800">
                <a:solidFill>
                  <a:srgbClr val="000000"/>
                </a:solidFill>
                <a:latin typeface="Monaco"/>
                <a:ea typeface="Monaco"/>
                <a:cs typeface="Monaco"/>
                <a:sym typeface="Monaco"/>
              </a:defRPr>
            </a:lvl1pPr>
          </a:lstStyle>
          <a:p>
            <a:pPr/>
            <a:r>
              <a:t>plotOutput("distPlot")</a:t>
            </a:r>
          </a:p>
        </p:txBody>
      </p:sp>
      <p:sp>
        <p:nvSpPr>
          <p:cNvPr id="352" name="Line"/>
          <p:cNvSpPr/>
          <p:nvPr/>
        </p:nvSpPr>
        <p:spPr>
          <a:xfrm flipH="1" flipV="1">
            <a:off x="11556999" y="2028248"/>
            <a:ext cx="1270002" cy="6627951"/>
          </a:xfrm>
          <a:prstGeom prst="line">
            <a:avLst/>
          </a:prstGeom>
          <a:ln w="139700">
            <a:solidFill>
              <a:schemeClr val="accent6"/>
            </a:solidFill>
            <a:miter lim="400000"/>
            <a:headEnd type="triangle"/>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2" grpId="1"/>
    </p:bld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4" name="Image" descr="Image"/>
          <p:cNvPicPr>
            <a:picLocks noChangeAspect="1"/>
          </p:cNvPicPr>
          <p:nvPr/>
        </p:nvPicPr>
        <p:blipFill>
          <a:blip r:embed="rId2">
            <a:extLst/>
          </a:blip>
          <a:stretch>
            <a:fillRect/>
          </a:stretch>
        </p:blipFill>
        <p:spPr>
          <a:xfrm>
            <a:off x="3938546" y="1034276"/>
            <a:ext cx="17992605" cy="3629633"/>
          </a:xfrm>
          <a:prstGeom prst="rect">
            <a:avLst/>
          </a:prstGeom>
          <a:ln w="12700">
            <a:miter lim="400000"/>
          </a:ln>
        </p:spPr>
      </p:pic>
      <p:sp>
        <p:nvSpPr>
          <p:cNvPr id="355" name="plotOutput(outputId=&quot;distPlot&quot;)"/>
          <p:cNvSpPr txBox="1"/>
          <p:nvPr/>
        </p:nvSpPr>
        <p:spPr>
          <a:xfrm>
            <a:off x="5509663" y="8595145"/>
            <a:ext cx="17749878" cy="10306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5800">
                <a:solidFill>
                  <a:srgbClr val="000000"/>
                </a:solidFill>
                <a:latin typeface="Monaco"/>
                <a:ea typeface="Monaco"/>
                <a:cs typeface="Monaco"/>
                <a:sym typeface="Monaco"/>
              </a:defRPr>
            </a:lvl1pPr>
          </a:lstStyle>
          <a:p>
            <a:pPr/>
            <a:r>
              <a:t>plotOutput(outputId="distPlot")</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outputId…"/>
          <p:cNvSpPr txBox="1"/>
          <p:nvPr>
            <p:ph type="body" idx="13"/>
          </p:nvPr>
        </p:nvSpPr>
        <p:spPr>
          <a:xfrm>
            <a:off x="752803" y="1504949"/>
            <a:ext cx="22991809" cy="9576911"/>
          </a:xfrm>
          <a:prstGeom prst="rect">
            <a:avLst/>
          </a:prstGeom>
        </p:spPr>
        <p:txBody>
          <a:bodyPr/>
          <a:lstStyle/>
          <a:p>
            <a:pPr>
              <a:buClr>
                <a:schemeClr val="accent1">
                  <a:lumOff val="13529"/>
                </a:schemeClr>
              </a:buClr>
              <a:defRPr sz="10000">
                <a:latin typeface="+mn-lt"/>
                <a:ea typeface="+mn-ea"/>
                <a:cs typeface="+mn-cs"/>
                <a:sym typeface="Open Sans Condensed Bold"/>
              </a:defRPr>
            </a:pPr>
            <a:r>
              <a:rPr>
                <a:latin typeface="Monaco"/>
                <a:ea typeface="Monaco"/>
                <a:cs typeface="Monaco"/>
                <a:sym typeface="Monaco"/>
              </a:rPr>
              <a:t>outputId</a:t>
            </a:r>
            <a:r>
              <a:t> </a:t>
            </a:r>
          </a:p>
          <a:p>
            <a:pPr>
              <a:buClr>
                <a:schemeClr val="accent1">
                  <a:lumOff val="13529"/>
                </a:schemeClr>
              </a:buClr>
              <a:defRPr sz="10000">
                <a:solidFill>
                  <a:srgbClr val="A9A9A9"/>
                </a:solidFill>
                <a:latin typeface="+mn-lt"/>
                <a:ea typeface="+mn-ea"/>
                <a:cs typeface="+mn-cs"/>
                <a:sym typeface="Open Sans Condensed Bold"/>
              </a:defRPr>
            </a:pPr>
            <a:r>
              <a:t>is how you </a:t>
            </a:r>
            <a:r>
              <a:rPr>
                <a:solidFill>
                  <a:schemeClr val="accent6"/>
                </a:solidFill>
              </a:rPr>
              <a:t>set</a:t>
            </a:r>
            <a:r>
              <a:t> the value </a:t>
            </a:r>
          </a:p>
          <a:p>
            <a:pPr>
              <a:buClr>
                <a:schemeClr val="accent1">
                  <a:lumOff val="13529"/>
                </a:schemeClr>
              </a:buClr>
              <a:defRPr sz="10000">
                <a:solidFill>
                  <a:srgbClr val="A9A9A9"/>
                </a:solidFill>
                <a:latin typeface="+mn-lt"/>
                <a:ea typeface="+mn-ea"/>
                <a:cs typeface="+mn-cs"/>
                <a:sym typeface="Open Sans Condensed Bold"/>
              </a:defRPr>
            </a:pPr>
            <a:r>
              <a:t>of the output later</a:t>
            </a:r>
          </a:p>
          <a:p>
            <a:pPr>
              <a:buClr>
                <a:schemeClr val="accent1">
                  <a:lumOff val="13529"/>
                </a:schemeClr>
              </a:buClr>
              <a:defRPr sz="10000">
                <a:solidFill>
                  <a:srgbClr val="716C6B"/>
                </a:solidFill>
                <a:latin typeface="+mn-lt"/>
                <a:ea typeface="+mn-ea"/>
                <a:cs typeface="+mn-cs"/>
                <a:sym typeface="Open Sans Condensed Bold"/>
              </a:defRPr>
            </a:pPr>
          </a:p>
          <a:p>
            <a:pPr>
              <a:buClr>
                <a:schemeClr val="accent1">
                  <a:lumOff val="13529"/>
                </a:schemeClr>
              </a:buClr>
              <a:defRPr sz="7500">
                <a:latin typeface="Monaco"/>
                <a:ea typeface="Monaco"/>
                <a:cs typeface="Monaco"/>
                <a:sym typeface="Monaco"/>
              </a:defRPr>
            </a:pPr>
            <a:r>
              <a:t>outputId="distPlot"      output$distPlot</a:t>
            </a:r>
          </a:p>
        </p:txBody>
      </p:sp>
      <p:sp>
        <p:nvSpPr>
          <p:cNvPr id="358" name="Arrow"/>
          <p:cNvSpPr/>
          <p:nvPr/>
        </p:nvSpPr>
        <p:spPr>
          <a:xfrm>
            <a:off x="12067837" y="8323422"/>
            <a:ext cx="2581817" cy="1774853"/>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Shiny makes two list-like objects:…"/>
          <p:cNvSpPr txBox="1"/>
          <p:nvPr>
            <p:ph type="body" idx="13"/>
          </p:nvPr>
        </p:nvSpPr>
        <p:spPr>
          <a:xfrm>
            <a:off x="752803" y="1504949"/>
            <a:ext cx="22991809" cy="9220400"/>
          </a:xfrm>
          <a:prstGeom prst="rect">
            <a:avLst/>
          </a:prstGeom>
        </p:spPr>
        <p:txBody>
          <a:bodyPr/>
          <a:lstStyle/>
          <a:p>
            <a:pPr>
              <a:buClr>
                <a:schemeClr val="accent1">
                  <a:lumOff val="13529"/>
                </a:schemeClr>
              </a:buClr>
              <a:defRPr sz="13300">
                <a:latin typeface="+mn-lt"/>
                <a:ea typeface="+mn-ea"/>
                <a:cs typeface="+mn-cs"/>
                <a:sym typeface="Open Sans Condensed Bold"/>
              </a:defRPr>
            </a:pPr>
            <a:r>
              <a:t>Shiny makes two list-like objects: </a:t>
            </a:r>
          </a:p>
          <a:p>
            <a:pPr>
              <a:buClr>
                <a:schemeClr val="accent1">
                  <a:lumOff val="13529"/>
                </a:schemeClr>
              </a:buClr>
              <a:defRPr sz="10000">
                <a:latin typeface="+mn-lt"/>
                <a:ea typeface="+mn-ea"/>
                <a:cs typeface="+mn-cs"/>
                <a:sym typeface="Open Sans Condensed Bold"/>
              </a:defRPr>
            </a:pPr>
          </a:p>
          <a:p>
            <a:pPr>
              <a:buClr>
                <a:schemeClr val="accent1">
                  <a:lumOff val="13529"/>
                </a:schemeClr>
              </a:buClr>
              <a:defRPr sz="9600">
                <a:latin typeface="+mn-lt"/>
                <a:ea typeface="+mn-ea"/>
                <a:cs typeface="+mn-cs"/>
                <a:sym typeface="Open Sans Condensed Bold"/>
              </a:defRPr>
            </a:pPr>
            <a:r>
              <a:rPr>
                <a:solidFill>
                  <a:schemeClr val="accent6"/>
                </a:solidFill>
                <a:latin typeface="Monaco"/>
                <a:ea typeface="Monaco"/>
                <a:cs typeface="Monaco"/>
                <a:sym typeface="Monaco"/>
              </a:rPr>
              <a:t>input</a:t>
            </a:r>
            <a:r>
              <a:t>: all inputs, named by </a:t>
            </a:r>
            <a:r>
              <a:rPr>
                <a:latin typeface="Monaco"/>
                <a:ea typeface="Monaco"/>
                <a:cs typeface="Monaco"/>
                <a:sym typeface="Monaco"/>
              </a:rPr>
              <a:t>inputIds</a:t>
            </a:r>
            <a:endParaRPr>
              <a:latin typeface="Monaco"/>
              <a:ea typeface="Monaco"/>
              <a:cs typeface="Monaco"/>
              <a:sym typeface="Monaco"/>
            </a:endParaRPr>
          </a:p>
          <a:p>
            <a:pPr>
              <a:buClr>
                <a:schemeClr val="accent1">
                  <a:lumOff val="13529"/>
                </a:schemeClr>
              </a:buClr>
              <a:defRPr sz="9600">
                <a:latin typeface="+mn-lt"/>
                <a:ea typeface="+mn-ea"/>
                <a:cs typeface="+mn-cs"/>
                <a:sym typeface="Open Sans Condensed Bold"/>
              </a:defRPr>
            </a:pPr>
          </a:p>
          <a:p>
            <a:pPr>
              <a:buClr>
                <a:schemeClr val="accent1">
                  <a:lumOff val="13529"/>
                </a:schemeClr>
              </a:buClr>
              <a:defRPr sz="9600">
                <a:latin typeface="+mn-lt"/>
                <a:ea typeface="+mn-ea"/>
                <a:cs typeface="+mn-cs"/>
                <a:sym typeface="Open Sans Condensed Bold"/>
              </a:defRPr>
            </a:pPr>
            <a:r>
              <a:rPr>
                <a:solidFill>
                  <a:schemeClr val="accent6"/>
                </a:solidFill>
                <a:latin typeface="Monaco"/>
                <a:ea typeface="Monaco"/>
                <a:cs typeface="Monaco"/>
                <a:sym typeface="Monaco"/>
              </a:rPr>
              <a:t>output</a:t>
            </a:r>
            <a:r>
              <a:t>: all outputs, named by </a:t>
            </a:r>
            <a:r>
              <a:rPr>
                <a:latin typeface="Monaco"/>
                <a:ea typeface="Monaco"/>
                <a:cs typeface="Monaco"/>
                <a:sym typeface="Monaco"/>
              </a:rPr>
              <a:t>outputIds</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sidebarPanel(</a:t>
            </a:r>
          </a:p>
          <a:p>
            <a:pPr algn="l">
              <a:defRPr sz="4600">
                <a:solidFill>
                  <a:srgbClr val="000000"/>
                </a:solidFill>
                <a:latin typeface="Monaco"/>
                <a:ea typeface="Monaco"/>
                <a:cs typeface="Monaco"/>
                <a:sym typeface="Monaco"/>
              </a:defRPr>
            </a:pPr>
            <a:r>
              <a:t>      sliderInput("bins",</a:t>
            </a:r>
          </a:p>
          <a:p>
            <a:pPr algn="l">
              <a:defRPr sz="4600">
                <a:solidFill>
                  <a:srgbClr val="000000"/>
                </a:solidFill>
                <a:latin typeface="Monaco"/>
                <a:ea typeface="Monaco"/>
                <a:cs typeface="Monaco"/>
                <a:sym typeface="Monaco"/>
              </a:defRPr>
            </a:pPr>
            <a:r>
              <a:t>                  "Number of bins:",</a:t>
            </a:r>
          </a:p>
          <a:p>
            <a:pPr algn="l">
              <a:defRPr sz="4600">
                <a:solidFill>
                  <a:srgbClr val="000000"/>
                </a:solidFill>
                <a:latin typeface="Monaco"/>
                <a:ea typeface="Monaco"/>
                <a:cs typeface="Monaco"/>
                <a:sym typeface="Monaco"/>
              </a:defRPr>
            </a:pPr>
            <a:r>
              <a:t>                  min = 1,</a:t>
            </a:r>
          </a:p>
          <a:p>
            <a:pPr algn="l">
              <a:defRPr sz="4600">
                <a:solidFill>
                  <a:srgbClr val="000000"/>
                </a:solidFill>
                <a:latin typeface="Monaco"/>
                <a:ea typeface="Monaco"/>
                <a:cs typeface="Monaco"/>
                <a:sym typeface="Monaco"/>
              </a:defRPr>
            </a:pPr>
            <a:r>
              <a:t>                  max = 50,</a:t>
            </a:r>
          </a:p>
          <a:p>
            <a:pPr algn="l">
              <a:defRPr sz="4600">
                <a:solidFill>
                  <a:srgbClr val="00000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a:t>
            </a:r>
            <a:r>
              <a:t>,</a:t>
            </a:r>
          </a:p>
          <a:p>
            <a:pPr algn="l">
              <a:defRPr sz="4600">
                <a:solidFill>
                  <a:srgbClr val="000000"/>
                </a:solidFill>
                <a:latin typeface="Monaco"/>
                <a:ea typeface="Monaco"/>
                <a:cs typeface="Monaco"/>
                <a:sym typeface="Monaco"/>
              </a:defRPr>
            </a:pPr>
            <a:r>
              <a:t>    </a:t>
            </a:r>
            <a:r>
              <a:rPr>
                <a:solidFill>
                  <a:schemeClr val="accent1">
                    <a:lumOff val="13529"/>
                  </a:schemeClr>
                </a:solidFill>
              </a:rPr>
              <a:t>mainPanel(</a:t>
            </a:r>
            <a:endParaRPr>
              <a:solidFill>
                <a:schemeClr val="accent1">
                  <a:lumOff val="13529"/>
                </a:schemeClr>
              </a:solidFill>
            </a:endParaRPr>
          </a:p>
          <a:p>
            <a:pPr algn="l">
              <a:defRPr sz="4600">
                <a:solidFill>
                  <a:srgbClr val="000000"/>
                </a:solidFill>
                <a:latin typeface="Monaco"/>
                <a:ea typeface="Monaco"/>
                <a:cs typeface="Monaco"/>
                <a:sym typeface="Monaco"/>
              </a:defRPr>
            </a:pPr>
            <a:r>
              <a:t>      plotOutput("distPlot")</a:t>
            </a:r>
          </a:p>
          <a:p>
            <a:pPr algn="l">
              <a:defRPr sz="4600">
                <a:solidFill>
                  <a:srgbClr val="000000"/>
                </a:solidFill>
                <a:latin typeface="Monaco"/>
                <a:ea typeface="Monaco"/>
                <a:cs typeface="Monaco"/>
                <a:sym typeface="Monaco"/>
              </a:defRPr>
            </a:pPr>
            <a:r>
              <a:t>    </a:t>
            </a:r>
            <a:r>
              <a:rPr>
                <a:solidFill>
                  <a:schemeClr val="accent1">
                    <a:lumOff val="13529"/>
                  </a:schemeClr>
                </a:solidFill>
              </a:rP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a:t>
            </a:r>
          </a:p>
          <a:p>
            <a:pPr algn="l">
              <a:defRPr sz="4600">
                <a:solidFill>
                  <a:schemeClr val="accent6">
                    <a:satOff val="15424"/>
                    <a:lumOff val="17647"/>
                  </a:schemeClr>
                </a:solidFill>
                <a:latin typeface="Monaco"/>
                <a:ea typeface="Monaco"/>
                <a:cs typeface="Monaco"/>
                <a:sym typeface="Monaco"/>
              </a:defRPr>
            </a:pPr>
            <a:r>
              <a:t>)</a:t>
            </a:r>
          </a:p>
        </p:txBody>
      </p:sp>
      <p:sp>
        <p:nvSpPr>
          <p:cNvPr id="363"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64"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65" name="Line"/>
          <p:cNvSpPr/>
          <p:nvPr/>
        </p:nvSpPr>
        <p:spPr>
          <a:xfrm flipV="1">
            <a:off x="3207899" y="9150406"/>
            <a:ext cx="1" cy="1828162"/>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66" name="Line"/>
          <p:cNvSpPr/>
          <p:nvPr/>
        </p:nvSpPr>
        <p:spPr>
          <a:xfrm flipV="1">
            <a:off x="3207899" y="3634108"/>
            <a:ext cx="1" cy="5057804"/>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67"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Exercise 1C"/>
          <p:cNvSpPr txBox="1"/>
          <p:nvPr>
            <p:ph type="title"/>
          </p:nvPr>
        </p:nvSpPr>
        <p:spPr>
          <a:prstGeom prst="rect">
            <a:avLst/>
          </a:prstGeom>
        </p:spPr>
        <p:txBody>
          <a:bodyPr/>
          <a:lstStyle/>
          <a:p>
            <a:pPr/>
            <a:r>
              <a:t>Exercise 1C</a:t>
            </a:r>
          </a:p>
        </p:txBody>
      </p:sp>
      <p:sp>
        <p:nvSpPr>
          <p:cNvPr id="372" name="Create a new Shiny app, as you did in Exercise 1A, or work from the previous file…"/>
          <p:cNvSpPr txBox="1"/>
          <p:nvPr>
            <p:ph type="body" idx="1"/>
          </p:nvPr>
        </p:nvSpPr>
        <p:spPr>
          <a:xfrm>
            <a:off x="1778000" y="3363638"/>
            <a:ext cx="20828000" cy="9544045"/>
          </a:xfrm>
          <a:prstGeom prst="rect">
            <a:avLst/>
          </a:prstGeom>
        </p:spPr>
        <p:txBody>
          <a:bodyPr/>
          <a:lstStyle/>
          <a:p>
            <a:pPr algn="l" defTabSz="511809">
              <a:spcBef>
                <a:spcPts val="1800"/>
              </a:spcBef>
              <a:defRPr sz="4402"/>
            </a:pPr>
            <a:r>
              <a:t>Create a new Shiny app, as you did in Exercise 1A, or work from the previous file</a:t>
            </a:r>
          </a:p>
          <a:p>
            <a:pPr algn="l" defTabSz="511809">
              <a:defRPr sz="4402"/>
            </a:pPr>
          </a:p>
          <a:p>
            <a:pPr algn="l" defTabSz="511809">
              <a:spcBef>
                <a:spcPts val="1600"/>
              </a:spcBef>
              <a:defRPr sz="4402"/>
            </a:pPr>
            <a:r>
              <a:t>To the </a:t>
            </a:r>
            <a:r>
              <a:rPr>
                <a:latin typeface="Monaco"/>
                <a:ea typeface="Monaco"/>
                <a:cs typeface="Monaco"/>
                <a:sym typeface="Monaco"/>
              </a:rPr>
              <a:t>sidebarPanel</a:t>
            </a:r>
            <a:r>
              <a:t> (or </a:t>
            </a:r>
            <a:r>
              <a:rPr>
                <a:latin typeface="Monaco"/>
                <a:ea typeface="Monaco"/>
                <a:cs typeface="Monaco"/>
                <a:sym typeface="Monaco"/>
              </a:rPr>
              <a:t>inputPanel</a:t>
            </a:r>
            <a:r>
              <a:t> if you changed it last exercise), add a </a:t>
            </a:r>
            <a:r>
              <a:rPr>
                <a:latin typeface="Monaco"/>
                <a:ea typeface="Monaco"/>
                <a:cs typeface="Monaco"/>
                <a:sym typeface="Monaco"/>
              </a:rPr>
              <a:t>radioButtons</a:t>
            </a:r>
            <a:r>
              <a:t> input with </a:t>
            </a:r>
          </a:p>
          <a:p>
            <a:pPr marL="582347" indent="-582347" algn="l" defTabSz="511809">
              <a:spcBef>
                <a:spcPts val="1600"/>
              </a:spcBef>
              <a:buSzPct val="100000"/>
              <a:buChar char="•"/>
              <a:defRPr sz="4402">
                <a:latin typeface="Monaco"/>
                <a:ea typeface="Monaco"/>
                <a:cs typeface="Monaco"/>
                <a:sym typeface="Monaco"/>
              </a:defRPr>
            </a:pPr>
            <a:r>
              <a:t>inputId="color"</a:t>
            </a:r>
          </a:p>
          <a:p>
            <a:pPr marL="582347" indent="-582347" algn="l" defTabSz="511809">
              <a:spcBef>
                <a:spcPts val="1600"/>
              </a:spcBef>
              <a:buSzPct val="100000"/>
              <a:buChar char="•"/>
              <a:defRPr sz="4402">
                <a:latin typeface="Monaco"/>
                <a:ea typeface="Monaco"/>
                <a:cs typeface="Monaco"/>
                <a:sym typeface="Monaco"/>
              </a:defRPr>
            </a:pPr>
            <a:r>
              <a:t>label="Bar Color"</a:t>
            </a:r>
          </a:p>
          <a:p>
            <a:pPr marL="582347" indent="-582347" algn="l" defTabSz="511809">
              <a:spcBef>
                <a:spcPts val="1600"/>
              </a:spcBef>
              <a:buSzPct val="100000"/>
              <a:buChar char="•"/>
              <a:defRPr sz="4402">
                <a:latin typeface="Monaco"/>
                <a:ea typeface="Monaco"/>
                <a:cs typeface="Monaco"/>
                <a:sym typeface="Monaco"/>
              </a:defRPr>
            </a:pPr>
            <a:r>
              <a:t>choices=c("red","blue","green")</a:t>
            </a:r>
          </a:p>
          <a:p>
            <a:pPr algn="l" defTabSz="511809">
              <a:defRPr sz="4402"/>
            </a:pPr>
            <a:endParaRPr>
              <a:latin typeface="Monaco"/>
              <a:ea typeface="Monaco"/>
              <a:cs typeface="Monaco"/>
              <a:sym typeface="Monaco"/>
            </a:endParaRPr>
          </a:p>
          <a:p>
            <a:pPr algn="l" defTabSz="511809">
              <a:spcBef>
                <a:spcPts val="1600"/>
              </a:spcBef>
              <a:defRPr sz="4402"/>
            </a:pPr>
            <a:r>
              <a:t>Run the app to make sure there aren't an errors.  The radio input won't have an effect yet though.</a:t>
            </a:r>
          </a:p>
        </p:txBody>
      </p:sp>
      <p:pic>
        <p:nvPicPr>
          <p:cNvPr id="373"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05941" y="374368"/>
            <a:ext cx="4544634"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0000000" fill="hold"/>
                                        <p:tgtEl>
                                          <p:spTgt spid="37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73"/>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5" name="Image" descr="Image"/>
          <p:cNvPicPr>
            <a:picLocks noChangeAspect="1"/>
          </p:cNvPicPr>
          <p:nvPr/>
        </p:nvPicPr>
        <p:blipFill>
          <a:blip r:embed="rId2">
            <a:extLst/>
          </a:blip>
          <a:stretch>
            <a:fillRect/>
          </a:stretch>
        </p:blipFill>
        <p:spPr>
          <a:xfrm>
            <a:off x="3180649" y="1951102"/>
            <a:ext cx="18022702" cy="9813796"/>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idebarPanel(…"/>
          <p:cNvSpPr txBox="1"/>
          <p:nvPr>
            <p:ph type="body" idx="13"/>
          </p:nvPr>
        </p:nvSpPr>
        <p:spPr>
          <a:xfrm>
            <a:off x="1167411" y="2390300"/>
            <a:ext cx="22049177" cy="8935400"/>
          </a:xfrm>
          <a:prstGeom prst="rect">
            <a:avLst/>
          </a:prstGeom>
          <a:extLst>
            <a:ext uri="{C572A759-6A51-4108-AA02-DFA0A04FC94B}">
              <ma14:wrappingTextBoxFlag xmlns:ma14="http://schemas.microsoft.com/office/mac/drawingml/2011/main" val="1"/>
            </a:ext>
          </a:extLst>
        </p:spPr>
        <p:txBody>
          <a:bodyPr/>
          <a:lstStyle/>
          <a:p>
            <a:pPr algn="l">
              <a:defRPr sz="5300">
                <a:solidFill>
                  <a:srgbClr val="000000"/>
                </a:solidFill>
                <a:latin typeface="Monaco"/>
                <a:ea typeface="Monaco"/>
                <a:cs typeface="Monaco"/>
                <a:sym typeface="Monaco"/>
              </a:defRPr>
            </a:pPr>
            <a:r>
              <a:t>sidebarPanel(</a:t>
            </a:r>
          </a:p>
          <a:p>
            <a:pPr algn="l">
              <a:defRPr sz="5300">
                <a:solidFill>
                  <a:srgbClr val="000000"/>
                </a:solidFill>
                <a:latin typeface="Monaco"/>
                <a:ea typeface="Monaco"/>
                <a:cs typeface="Monaco"/>
                <a:sym typeface="Monaco"/>
              </a:defRPr>
            </a:pPr>
            <a:r>
              <a:t>         sliderInput("bins",</a:t>
            </a:r>
          </a:p>
          <a:p>
            <a:pPr algn="l">
              <a:defRPr sz="5300">
                <a:solidFill>
                  <a:srgbClr val="000000"/>
                </a:solidFill>
                <a:latin typeface="Monaco"/>
                <a:ea typeface="Monaco"/>
                <a:cs typeface="Monaco"/>
                <a:sym typeface="Monaco"/>
              </a:defRPr>
            </a:pPr>
            <a:r>
              <a:t>                     "Number of bins:",</a:t>
            </a:r>
          </a:p>
          <a:p>
            <a:pPr algn="l">
              <a:defRPr sz="5300">
                <a:solidFill>
                  <a:srgbClr val="000000"/>
                </a:solidFill>
                <a:latin typeface="Monaco"/>
                <a:ea typeface="Monaco"/>
                <a:cs typeface="Monaco"/>
                <a:sym typeface="Monaco"/>
              </a:defRPr>
            </a:pPr>
            <a:r>
              <a:t>                     min = 1,</a:t>
            </a:r>
          </a:p>
          <a:p>
            <a:pPr algn="l">
              <a:defRPr sz="5300">
                <a:solidFill>
                  <a:srgbClr val="000000"/>
                </a:solidFill>
                <a:latin typeface="Monaco"/>
                <a:ea typeface="Monaco"/>
                <a:cs typeface="Monaco"/>
                <a:sym typeface="Monaco"/>
              </a:defRPr>
            </a:pPr>
            <a:r>
              <a:t>                     max = 50,</a:t>
            </a:r>
          </a:p>
          <a:p>
            <a:pPr algn="l">
              <a:defRPr sz="5300">
                <a:solidFill>
                  <a:srgbClr val="000000"/>
                </a:solidFill>
                <a:latin typeface="Monaco"/>
                <a:ea typeface="Monaco"/>
                <a:cs typeface="Monaco"/>
                <a:sym typeface="Monaco"/>
              </a:defRPr>
            </a:pPr>
            <a:r>
              <a:t>                     value = 30)</a:t>
            </a:r>
            <a:r>
              <a:t>,</a:t>
            </a:r>
          </a:p>
          <a:p>
            <a:pPr algn="l">
              <a:defRPr sz="5300">
                <a:solidFill>
                  <a:srgbClr val="000000"/>
                </a:solidFill>
                <a:latin typeface="Monaco"/>
                <a:ea typeface="Monaco"/>
                <a:cs typeface="Monaco"/>
                <a:sym typeface="Monaco"/>
              </a:defRPr>
            </a:pPr>
            <a:r>
              <a:t>         radioButtons(inputId="color", </a:t>
            </a:r>
          </a:p>
          <a:p>
            <a:pPr algn="l">
              <a:defRPr sz="5300">
                <a:solidFill>
                  <a:srgbClr val="000000"/>
                </a:solidFill>
                <a:latin typeface="Monaco"/>
                <a:ea typeface="Monaco"/>
                <a:cs typeface="Monaco"/>
                <a:sym typeface="Monaco"/>
              </a:defRPr>
            </a:pPr>
            <a:r>
              <a:t>                      label="Color",</a:t>
            </a:r>
          </a:p>
          <a:p>
            <a:pPr algn="l">
              <a:defRPr sz="5300">
                <a:solidFill>
                  <a:srgbClr val="000000"/>
                </a:solidFill>
                <a:latin typeface="Monaco"/>
                <a:ea typeface="Monaco"/>
                <a:cs typeface="Monaco"/>
                <a:sym typeface="Monaco"/>
              </a:defRPr>
            </a:pPr>
            <a:r>
              <a:t>                      choices=c("red","blue","green"))</a:t>
            </a:r>
          </a:p>
          <a:p>
            <a:pPr algn="l">
              <a:defRPr sz="53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379"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latin typeface="+mn-lt"/>
                <a:ea typeface="+mn-ea"/>
                <a:cs typeface="+mn-cs"/>
                <a:sym typeface="Open Sans Condensed Bold"/>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380" name="Triangle"/>
          <p:cNvSpPr/>
          <p:nvPr/>
        </p:nvSpPr>
        <p:spPr>
          <a:xfrm rot="13501725">
            <a:off x="1757208" y="4252443"/>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An R Package…"/>
          <p:cNvSpPr txBox="1"/>
          <p:nvPr>
            <p:ph type="body" idx="13"/>
          </p:nvPr>
        </p:nvSpPr>
        <p:spPr>
          <a:xfrm>
            <a:off x="1756964" y="1489710"/>
            <a:ext cx="20971434" cy="10495280"/>
          </a:xfrm>
          <a:prstGeom prst="rect">
            <a:avLst/>
          </a:prstGeom>
        </p:spPr>
        <p:txBody>
          <a:bodyPr anchor="ctr"/>
          <a:lstStyle/>
          <a:p>
            <a:pPr>
              <a:lnSpc>
                <a:spcPct val="130000"/>
              </a:lnSpc>
              <a:buClr>
                <a:schemeClr val="accent1">
                  <a:lumOff val="13529"/>
                </a:schemeClr>
              </a:buClr>
              <a:defRPr sz="10000"/>
            </a:pPr>
            <a:r>
              <a:t>An R Package</a:t>
            </a:r>
          </a:p>
          <a:p>
            <a:pPr>
              <a:lnSpc>
                <a:spcPct val="130000"/>
              </a:lnSpc>
              <a:buClr>
                <a:schemeClr val="accent1">
                  <a:lumOff val="13529"/>
                </a:schemeClr>
              </a:buClr>
              <a:defRPr sz="10000">
                <a:solidFill>
                  <a:srgbClr val="FFFFFF"/>
                </a:solidFill>
              </a:defRPr>
            </a:pPr>
            <a:r>
              <a:t>for creating interactive </a:t>
            </a:r>
          </a:p>
          <a:p>
            <a:pPr>
              <a:lnSpc>
                <a:spcPct val="130000"/>
              </a:lnSpc>
              <a:buClr>
                <a:schemeClr val="accent1">
                  <a:lumOff val="13529"/>
                </a:schemeClr>
              </a:buClr>
              <a:defRPr sz="10000">
                <a:solidFill>
                  <a:srgbClr val="FFFFFF"/>
                </a:solidFill>
              </a:defRPr>
            </a:pPr>
            <a:r>
              <a:t>web applications</a:t>
            </a:r>
          </a:p>
          <a:p>
            <a:pPr>
              <a:lnSpc>
                <a:spcPct val="130000"/>
              </a:lnSpc>
              <a:buClr>
                <a:schemeClr val="accent1">
                  <a:lumOff val="13529"/>
                </a:schemeClr>
              </a:buClr>
              <a:defRPr sz="10000">
                <a:solidFill>
                  <a:srgbClr val="FFFFFF"/>
                </a:solidFill>
              </a:defRPr>
            </a:pPr>
            <a:r>
              <a:t>without needing to know </a:t>
            </a:r>
          </a:p>
          <a:p>
            <a:pPr>
              <a:lnSpc>
                <a:spcPct val="130000"/>
              </a:lnSpc>
              <a:buClr>
                <a:schemeClr val="accent1">
                  <a:lumOff val="13529"/>
                </a:schemeClr>
              </a:buClr>
              <a:defRPr sz="10000">
                <a:solidFill>
                  <a:srgbClr val="FFFFFF"/>
                </a:solidFill>
              </a:defRPr>
            </a:pPr>
            <a:r>
              <a:t>HTML, CSS, or JavaScript</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000000"/>
                </a:solidFill>
                <a:latin typeface="Monaco"/>
                <a:ea typeface="Monaco"/>
                <a:cs typeface="Monaco"/>
                <a:sym typeface="Monaco"/>
              </a:defRPr>
            </a:pPr>
            <a:r>
              <a:t>server &lt;- </a:t>
            </a:r>
            <a:r>
              <a:rPr>
                <a:solidFill>
                  <a:schemeClr val="accent6">
                    <a:satOff val="15424"/>
                    <a:lumOff val="17647"/>
                  </a:schemeClr>
                </a:solidFill>
              </a:rPr>
              <a:t>function(input, output) {</a:t>
            </a: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a:t>
            </a:r>
            <a:r>
              <a:rPr>
                <a:solidFill>
                  <a:srgbClr val="C0C0C0"/>
                </a:solidFill>
              </a:rPr>
              <a:t>output$distPlot &lt;- renderPlot({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input$bins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p>
          <a:p>
            <a:pPr algn="l">
              <a:defRPr sz="4500">
                <a:solidFill>
                  <a:srgbClr val="C0C0C0"/>
                </a:solidFill>
                <a:latin typeface="Monaco"/>
                <a:ea typeface="Monaco"/>
                <a:cs typeface="Monaco"/>
                <a:sym typeface="Monaco"/>
              </a:defRPr>
            </a:pPr>
          </a:p>
          <a:p>
            <a:pPr algn="l">
              <a:defRPr sz="4500">
                <a:solidFill>
                  <a:schemeClr val="accent6">
                    <a:satOff val="15424"/>
                    <a:lumOff val="17647"/>
                  </a:schemeClr>
                </a:solidFill>
                <a:latin typeface="Monaco"/>
                <a:ea typeface="Monaco"/>
                <a:cs typeface="Monaco"/>
                <a:sym typeface="Monaco"/>
              </a:defRPr>
            </a:pPr>
            <a:r>
              <a:t>}</a:t>
            </a:r>
          </a:p>
        </p:txBody>
      </p:sp>
      <p:sp>
        <p:nvSpPr>
          <p:cNvPr id="383" name="Line"/>
          <p:cNvSpPr/>
          <p:nvPr/>
        </p:nvSpPr>
        <p:spPr>
          <a:xfrm flipV="1">
            <a:off x="957300" y="2536043"/>
            <a:ext cx="1" cy="864391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387" name="Group"/>
          <p:cNvGrpSpPr/>
          <p:nvPr/>
        </p:nvGrpSpPr>
        <p:grpSpPr>
          <a:xfrm>
            <a:off x="9053893" y="518079"/>
            <a:ext cx="13919311" cy="2786050"/>
            <a:chOff x="0" y="0"/>
            <a:chExt cx="13919310" cy="2786049"/>
          </a:xfrm>
        </p:grpSpPr>
        <p:sp>
          <p:nvSpPr>
            <p:cNvPr id="384" name="Oval"/>
            <p:cNvSpPr/>
            <p:nvPr/>
          </p:nvSpPr>
          <p:spPr>
            <a:xfrm>
              <a:off x="0" y="1516049"/>
              <a:ext cx="5056487" cy="1270001"/>
            </a:xfrm>
            <a:prstGeom prst="ellipse">
              <a:avLst/>
            </a:prstGeom>
            <a:noFill/>
            <a:ln w="762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85" name="Line"/>
            <p:cNvSpPr/>
            <p:nvPr/>
          </p:nvSpPr>
          <p:spPr>
            <a:xfrm flipV="1">
              <a:off x="4515605" y="733774"/>
              <a:ext cx="4197753" cy="1021652"/>
            </a:xfrm>
            <a:prstGeom prst="line">
              <a:avLst/>
            </a:prstGeom>
            <a:noFill/>
            <a:ln w="1143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86" name="Shiny supplies…"/>
            <p:cNvSpPr txBox="1"/>
            <p:nvPr/>
          </p:nvSpPr>
          <p:spPr>
            <a:xfrm>
              <a:off x="8926740" y="0"/>
              <a:ext cx="4992571" cy="2489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0" sz="6900">
                  <a:solidFill>
                    <a:schemeClr val="accent6"/>
                  </a:solidFill>
                  <a:latin typeface="+mj-lt"/>
                  <a:ea typeface="+mj-ea"/>
                  <a:cs typeface="+mj-cs"/>
                  <a:sym typeface="Open Sans Condensed Light"/>
                </a:defRPr>
              </a:pPr>
              <a:r>
                <a:t>Shiny supplies </a:t>
              </a:r>
            </a:p>
            <a:p>
              <a:pPr algn="l">
                <a:defRPr b="0" sz="6900">
                  <a:solidFill>
                    <a:schemeClr val="accent6"/>
                  </a:solidFill>
                  <a:latin typeface="+mj-lt"/>
                  <a:ea typeface="+mj-ea"/>
                  <a:cs typeface="+mj-cs"/>
                  <a:sym typeface="Open Sans Condensed Light"/>
                </a:defRPr>
              </a:pPr>
              <a:r>
                <a:t>these from the UI</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7" grpId="1"/>
    </p:bldLst>
  </p:timing>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output$distPlot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input$bins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390"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91"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a:t>
            </a:r>
            <a:r>
              <a:rPr>
                <a:solidFill>
                  <a:schemeClr val="accent6">
                    <a:satOff val="15424"/>
                    <a:lumOff val="17647"/>
                  </a:schemeClr>
                </a:solidFill>
              </a:rPr>
              <a:t>output</a:t>
            </a:r>
            <a:r>
              <a:rPr>
                <a:solidFill>
                  <a:schemeClr val="accent6">
                    <a:satOff val="15424"/>
                    <a:lumOff val="17647"/>
                    <a:alpha val="50000"/>
                  </a:schemeClr>
                </a:solidFill>
              </a:rPr>
              <a: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output$distPlot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input$bins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396"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97"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98" name="Line"/>
          <p:cNvSpPr/>
          <p:nvPr/>
        </p:nvSpPr>
        <p:spPr>
          <a:xfrm flipV="1">
            <a:off x="5895808" y="3170134"/>
            <a:ext cx="5786084" cy="535031"/>
          </a:xfrm>
          <a:prstGeom prst="lin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99" name="Oval"/>
          <p:cNvSpPr/>
          <p:nvPr/>
        </p:nvSpPr>
        <p:spPr>
          <a:xfrm>
            <a:off x="11126793" y="2047464"/>
            <a:ext cx="3335823" cy="1270001"/>
          </a:xfrm>
          <a:prstGeom prst="ellips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00" name="Oval"/>
          <p:cNvSpPr/>
          <p:nvPr/>
        </p:nvSpPr>
        <p:spPr>
          <a:xfrm>
            <a:off x="3079867" y="3541003"/>
            <a:ext cx="3335823" cy="1270001"/>
          </a:xfrm>
          <a:prstGeom prst="ellips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ui &lt;- fluidPage(…"/>
          <p:cNvSpPr txBox="1"/>
          <p:nvPr>
            <p:ph type="body" idx="13"/>
          </p:nvPr>
        </p:nvSpPr>
        <p:spPr>
          <a:xfrm>
            <a:off x="1167411" y="350347"/>
            <a:ext cx="22826950" cy="13015306"/>
          </a:xfrm>
          <a:prstGeom prst="rect">
            <a:avLst/>
          </a:prstGeom>
          <a:extLst>
            <a:ext uri="{C572A759-6A51-4108-AA02-DFA0A04FC94B}">
              <ma14:wrappingTextBoxFlag xmlns:ma14="http://schemas.microsoft.com/office/mac/drawingml/2011/main" val="1"/>
            </a:ext>
          </a:extLst>
        </p:spPr>
        <p:txBody>
          <a:bodyPr/>
          <a:lstStyle/>
          <a:p>
            <a:pPr algn="l">
              <a:defRPr sz="3800">
                <a:solidFill>
                  <a:srgbClr val="A9A9A9"/>
                </a:solidFill>
                <a:latin typeface="Monaco"/>
                <a:ea typeface="Monaco"/>
                <a:cs typeface="Monaco"/>
                <a:sym typeface="Monaco"/>
              </a:defRPr>
            </a:pPr>
            <a:r>
              <a:t>ui &lt;- fluidPage(</a:t>
            </a:r>
          </a:p>
          <a:p>
            <a:pPr algn="l">
              <a:defRPr sz="3800">
                <a:solidFill>
                  <a:srgbClr val="A9A9A9"/>
                </a:solidFill>
                <a:latin typeface="Monaco"/>
                <a:ea typeface="Monaco"/>
                <a:cs typeface="Monaco"/>
                <a:sym typeface="Monaco"/>
              </a:defRPr>
            </a:pPr>
            <a:r>
              <a:t>  titlePanel("Old Faithful Geyser Data"),</a:t>
            </a:r>
          </a:p>
          <a:p>
            <a:pPr algn="l">
              <a:defRPr sz="3800">
                <a:solidFill>
                  <a:srgbClr val="A9A9A9"/>
                </a:solidFill>
                <a:latin typeface="Monaco"/>
                <a:ea typeface="Monaco"/>
                <a:cs typeface="Monaco"/>
                <a:sym typeface="Monaco"/>
              </a:defRPr>
            </a:pPr>
            <a:r>
              <a:t>  sidebarLayout(</a:t>
            </a:r>
          </a:p>
          <a:p>
            <a:pPr algn="l">
              <a:defRPr sz="3800">
                <a:solidFill>
                  <a:srgbClr val="A9A9A9"/>
                </a:solidFill>
                <a:latin typeface="Monaco"/>
                <a:ea typeface="Monaco"/>
                <a:cs typeface="Monaco"/>
                <a:sym typeface="Monaco"/>
              </a:defRPr>
            </a:pPr>
            <a:r>
              <a:t>    sidebarPanel(</a:t>
            </a:r>
          </a:p>
          <a:p>
            <a:pPr algn="l">
              <a:defRPr sz="3800">
                <a:solidFill>
                  <a:srgbClr val="A9A9A9"/>
                </a:solidFill>
                <a:latin typeface="Monaco"/>
                <a:ea typeface="Monaco"/>
                <a:cs typeface="Monaco"/>
                <a:sym typeface="Monaco"/>
              </a:defRPr>
            </a:pPr>
            <a:r>
              <a:t>      sliderInput(</a:t>
            </a:r>
            <a:r>
              <a:rPr>
                <a:solidFill>
                  <a:srgbClr val="000000"/>
                </a:solidFill>
              </a:rPr>
              <a:t>"bins"</a:t>
            </a:r>
            <a:r>
              <a:t>, "Number of bins:", min = 1, max = 50, value = 30)</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mainPanel(</a:t>
            </a:r>
          </a:p>
          <a:p>
            <a:pPr algn="l">
              <a:defRPr sz="3800">
                <a:solidFill>
                  <a:srgbClr val="A9A9A9"/>
                </a:solidFill>
                <a:latin typeface="Monaco"/>
                <a:ea typeface="Monaco"/>
                <a:cs typeface="Monaco"/>
                <a:sym typeface="Monaco"/>
              </a:defRPr>
            </a:pPr>
            <a:r>
              <a:t>      plotOutput(</a:t>
            </a:r>
            <a:r>
              <a:rPr>
                <a:solidFill>
                  <a:srgbClr val="000000"/>
                </a:solidFill>
              </a:rPr>
              <a:t>"distPlot"</a:t>
            </a:r>
            <a:r>
              <a:t>)</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a:p>
            <a:pPr algn="l">
              <a:defRPr sz="3800">
                <a:solidFill>
                  <a:srgbClr val="A9A9A9"/>
                </a:solidFill>
                <a:latin typeface="Monaco"/>
                <a:ea typeface="Monaco"/>
                <a:cs typeface="Monaco"/>
                <a:sym typeface="Monaco"/>
              </a:defRPr>
            </a:pPr>
          </a:p>
          <a:p>
            <a:pPr algn="l">
              <a:defRPr sz="3800">
                <a:solidFill>
                  <a:srgbClr val="A9A9A9"/>
                </a:solidFill>
                <a:latin typeface="Monaco"/>
                <a:ea typeface="Monaco"/>
                <a:cs typeface="Monaco"/>
                <a:sym typeface="Monaco"/>
              </a:defRPr>
            </a:pPr>
            <a:r>
              <a:t>server &lt;- function(input, output) {</a:t>
            </a:r>
          </a:p>
          <a:p>
            <a:pPr algn="l">
              <a:defRPr sz="3800">
                <a:solidFill>
                  <a:srgbClr val="A9A9A9"/>
                </a:solidFill>
                <a:latin typeface="Monaco"/>
                <a:ea typeface="Monaco"/>
                <a:cs typeface="Monaco"/>
                <a:sym typeface="Monaco"/>
              </a:defRPr>
            </a:pPr>
            <a:r>
              <a:t>  </a:t>
            </a:r>
            <a:r>
              <a:rPr>
                <a:solidFill>
                  <a:srgbClr val="000000"/>
                </a:solidFill>
              </a:rPr>
              <a:t>output$distPlot</a:t>
            </a:r>
            <a:r>
              <a:t> &lt;- renderPlot({</a:t>
            </a:r>
          </a:p>
          <a:p>
            <a:pPr algn="l">
              <a:defRPr sz="3800">
                <a:solidFill>
                  <a:srgbClr val="A9A9A9"/>
                </a:solidFill>
                <a:latin typeface="Monaco"/>
                <a:ea typeface="Monaco"/>
                <a:cs typeface="Monaco"/>
                <a:sym typeface="Monaco"/>
              </a:defRPr>
            </a:pPr>
            <a:r>
              <a:t>    x    &lt;- faithful[, 2] </a:t>
            </a:r>
          </a:p>
          <a:p>
            <a:pPr algn="l">
              <a:defRPr sz="3800">
                <a:solidFill>
                  <a:srgbClr val="A9A9A9"/>
                </a:solidFill>
                <a:latin typeface="Monaco"/>
                <a:ea typeface="Monaco"/>
                <a:cs typeface="Monaco"/>
                <a:sym typeface="Monaco"/>
              </a:defRPr>
            </a:pPr>
            <a:r>
              <a:t>    bins &lt;- seq(min(x), max(x), length.out = </a:t>
            </a:r>
            <a:r>
              <a:rPr>
                <a:solidFill>
                  <a:srgbClr val="000000"/>
                </a:solidFill>
              </a:rPr>
              <a:t>input$bins</a:t>
            </a:r>
            <a:r>
              <a:t> + 1)</a:t>
            </a:r>
          </a:p>
          <a:p>
            <a:pPr algn="l">
              <a:defRPr sz="3800">
                <a:solidFill>
                  <a:srgbClr val="A9A9A9"/>
                </a:solidFill>
                <a:latin typeface="Monaco"/>
                <a:ea typeface="Monaco"/>
                <a:cs typeface="Monaco"/>
                <a:sym typeface="Monaco"/>
              </a:defRPr>
            </a:pPr>
            <a:r>
              <a:t>    hist(x, breaks = bins, col = 'darkgray', border = 'white', </a:t>
            </a:r>
          </a:p>
          <a:p>
            <a:pPr algn="l">
              <a:defRPr sz="3800">
                <a:solidFill>
                  <a:srgbClr val="A9A9A9"/>
                </a:solidFill>
                <a:latin typeface="Monaco"/>
                <a:ea typeface="Monaco"/>
                <a:cs typeface="Monaco"/>
                <a:sym typeface="Monaco"/>
              </a:defRPr>
            </a:pPr>
            <a:r>
              <a:t>         xlab="Minutes between Eruptions", main="Waiting Time Distribution")</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p:txBody>
      </p:sp>
      <p:grpSp>
        <p:nvGrpSpPr>
          <p:cNvPr id="408" name="Group"/>
          <p:cNvGrpSpPr/>
          <p:nvPr/>
        </p:nvGrpSpPr>
        <p:grpSpPr>
          <a:xfrm>
            <a:off x="1499275" y="4485925"/>
            <a:ext cx="8244772" cy="5297527"/>
            <a:chOff x="0" y="0"/>
            <a:chExt cx="8244770" cy="5297526"/>
          </a:xfrm>
        </p:grpSpPr>
        <p:sp>
          <p:nvSpPr>
            <p:cNvPr id="405" name="Line"/>
            <p:cNvSpPr/>
            <p:nvPr/>
          </p:nvSpPr>
          <p:spPr>
            <a:xfrm flipV="1">
              <a:off x="3947310" y="1448784"/>
              <a:ext cx="1898210" cy="2699113"/>
            </a:xfrm>
            <a:prstGeom prst="lin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06" name="Oval"/>
            <p:cNvSpPr/>
            <p:nvPr/>
          </p:nvSpPr>
          <p:spPr>
            <a:xfrm>
              <a:off x="4215102" y="0"/>
              <a:ext cx="4029669" cy="1501118"/>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07" name="Oval"/>
            <p:cNvSpPr/>
            <p:nvPr/>
          </p:nvSpPr>
          <p:spPr>
            <a:xfrm>
              <a:off x="0" y="4027526"/>
              <a:ext cx="5005048" cy="1270001"/>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a:t>
            </a:r>
            <a:r>
              <a:rPr>
                <a:solidFill>
                  <a:schemeClr val="accent6">
                    <a:satOff val="15424"/>
                    <a:lumOff val="17647"/>
                  </a:schemeClr>
                </a:solidFill>
              </a:rPr>
              <a:t>output</a:t>
            </a:r>
            <a:r>
              <a:rPr>
                <a:solidFill>
                  <a:schemeClr val="accent6">
                    <a:satOff val="15424"/>
                    <a:lumOff val="17647"/>
                    <a:alpha val="50000"/>
                  </a:schemeClr>
                </a:solidFill>
              </a:rPr>
              <a: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output$distPlot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input$bins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11"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12"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6"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417" name="Rectangle"/>
          <p:cNvSpPr/>
          <p:nvPr/>
        </p:nvSpPr>
        <p:spPr>
          <a:xfrm>
            <a:off x="8415859" y="8705980"/>
            <a:ext cx="4411241" cy="4265730"/>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9" name="Image" descr="Image"/>
          <p:cNvPicPr>
            <a:picLocks noChangeAspect="1"/>
          </p:cNvPicPr>
          <p:nvPr/>
        </p:nvPicPr>
        <p:blipFill>
          <a:blip r:embed="rId2">
            <a:extLst/>
          </a:blip>
          <a:stretch>
            <a:fillRect/>
          </a:stretch>
        </p:blipFill>
        <p:spPr>
          <a:xfrm>
            <a:off x="2496410" y="1534708"/>
            <a:ext cx="20086440" cy="3481239"/>
          </a:xfrm>
          <a:prstGeom prst="rect">
            <a:avLst/>
          </a:prstGeom>
          <a:ln w="12700">
            <a:miter lim="400000"/>
          </a:ln>
        </p:spPr>
      </p:pic>
      <p:grpSp>
        <p:nvGrpSpPr>
          <p:cNvPr id="422" name="Group"/>
          <p:cNvGrpSpPr/>
          <p:nvPr/>
        </p:nvGrpSpPr>
        <p:grpSpPr>
          <a:xfrm>
            <a:off x="6868761" y="3192336"/>
            <a:ext cx="9887290" cy="8391329"/>
            <a:chOff x="0" y="0"/>
            <a:chExt cx="9887288" cy="8391328"/>
          </a:xfrm>
        </p:grpSpPr>
        <p:sp>
          <p:nvSpPr>
            <p:cNvPr id="420" name="Line"/>
            <p:cNvSpPr/>
            <p:nvPr/>
          </p:nvSpPr>
          <p:spPr>
            <a:xfrm flipV="1">
              <a:off x="2657055" y="-1"/>
              <a:ext cx="3498948" cy="4724544"/>
            </a:xfrm>
            <a:prstGeom prst="line">
              <a:avLst/>
            </a:prstGeom>
            <a:noFill/>
            <a:ln w="139700" cap="flat">
              <a:solidFill>
                <a:schemeClr val="accent6"/>
              </a:solidFill>
              <a:prstDash val="solid"/>
              <a:miter lim="400000"/>
              <a:headEnd type="triangle" w="med" len="med"/>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21" name="Any R expression…"/>
            <p:cNvSpPr txBox="1"/>
            <p:nvPr/>
          </p:nvSpPr>
          <p:spPr>
            <a:xfrm>
              <a:off x="0" y="5114728"/>
              <a:ext cx="9887289" cy="327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marL="1217083" indent="-1217083" algn="l">
                <a:buSzPct val="125000"/>
                <a:buChar char="•"/>
                <a:defRPr b="0" sz="9200">
                  <a:solidFill>
                    <a:srgbClr val="434343"/>
                  </a:solidFill>
                  <a:latin typeface="+mn-lt"/>
                  <a:ea typeface="+mn-ea"/>
                  <a:cs typeface="+mn-cs"/>
                  <a:sym typeface="Open Sans Condensed Bold"/>
                </a:defRPr>
              </a:pPr>
              <a:r>
                <a:t>Any R expression</a:t>
              </a:r>
            </a:p>
            <a:p>
              <a:pPr marL="1217083" indent="-1217083" algn="l">
                <a:buSzPct val="125000"/>
                <a:buChar char="•"/>
                <a:defRPr b="0" sz="9200">
                  <a:solidFill>
                    <a:srgbClr val="434343"/>
                  </a:solidFill>
                  <a:latin typeface="+mn-lt"/>
                  <a:ea typeface="+mn-ea"/>
                  <a:cs typeface="+mn-cs"/>
                  <a:sym typeface="Open Sans Condensed Bold"/>
                </a:defRPr>
              </a:pPr>
              <a:r>
                <a:t>Multiple lines in {}</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2" grpId="1"/>
    </p:bldLst>
  </p:timing>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00000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bins &lt;- seq(min(x), max(x), length.out = input$bins + 1)</a:t>
            </a:r>
          </a:p>
          <a:p>
            <a:pPr algn="l">
              <a:defRPr sz="4500">
                <a:solidFill>
                  <a:srgbClr val="000000"/>
                </a:solidFill>
                <a:latin typeface="Monaco"/>
                <a:ea typeface="Monaco"/>
                <a:cs typeface="Monaco"/>
                <a:sym typeface="Monaco"/>
              </a:defRPr>
            </a:pPr>
            <a:r>
              <a:t>    hist(x, breaks = bins, col = 'darkgray', </a:t>
            </a:r>
          </a:p>
          <a:p>
            <a:pPr lvl="8" algn="l">
              <a:defRPr sz="4500">
                <a:solidFill>
                  <a:srgbClr val="000000"/>
                </a:solidFill>
                <a:latin typeface="Monaco"/>
                <a:ea typeface="Monaco"/>
                <a:cs typeface="Monaco"/>
                <a:sym typeface="Monaco"/>
              </a:defRPr>
            </a:pPr>
            <a:r>
              <a:t>   border = 'white', </a:t>
            </a:r>
          </a:p>
          <a:p>
            <a:pPr algn="l">
              <a:defRPr sz="4500">
                <a:solidFill>
                  <a:srgbClr val="000000"/>
                </a:solidFill>
                <a:latin typeface="Monaco"/>
                <a:ea typeface="Monaco"/>
                <a:cs typeface="Monaco"/>
                <a:sym typeface="Monaco"/>
              </a:defRPr>
            </a:pPr>
            <a:r>
              <a:t>         xlab="Minutes between Eruptions", </a:t>
            </a:r>
          </a:p>
          <a:p>
            <a:pPr lvl="8" algn="l">
              <a:defRPr sz="4500">
                <a:solidFill>
                  <a:srgbClr val="00000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25"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26"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27" name="Arrow"/>
          <p:cNvSpPr/>
          <p:nvPr/>
        </p:nvSpPr>
        <p:spPr>
          <a:xfrm rot="9126603">
            <a:off x="14209413" y="3037502"/>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28" name="Arrow"/>
          <p:cNvSpPr/>
          <p:nvPr/>
        </p:nvSpPr>
        <p:spPr>
          <a:xfrm rot="2536320">
            <a:off x="1628015" y="8048144"/>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7" grpId="1"/>
      <p:bldP build="whole" bldLvl="1" animBg="1" rev="0" advAuto="0" spid="428" grpId="2"/>
    </p:bldLst>
  </p:timing>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00000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a:t>
            </a:r>
            <a:r>
              <a:rPr>
                <a:solidFill>
                  <a:srgbClr val="C0C0C0"/>
                </a:solidFill>
              </a:rPr>
              <a:t>bins &lt;- seq(min(x), max(x), length.out = input$bins + 1)</a:t>
            </a:r>
            <a:endParaRPr>
              <a:solidFill>
                <a:srgbClr val="C0C0C0"/>
              </a:solidFill>
            </a:endParaRP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33"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34"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6" name="Image" descr="Image"/>
          <p:cNvPicPr>
            <a:picLocks noChangeAspect="1"/>
          </p:cNvPicPr>
          <p:nvPr/>
        </p:nvPicPr>
        <p:blipFill>
          <a:blip r:embed="rId2">
            <a:extLst/>
          </a:blip>
          <a:stretch>
            <a:fillRect/>
          </a:stretch>
        </p:blipFill>
        <p:spPr>
          <a:xfrm>
            <a:off x="6966948" y="853774"/>
            <a:ext cx="10450104" cy="12008452"/>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An R Package…"/>
          <p:cNvSpPr txBox="1"/>
          <p:nvPr>
            <p:ph type="body" idx="13"/>
          </p:nvPr>
        </p:nvSpPr>
        <p:spPr>
          <a:xfrm>
            <a:off x="1756964" y="1489710"/>
            <a:ext cx="20971434" cy="10495280"/>
          </a:xfrm>
          <a:prstGeom prst="rect">
            <a:avLst/>
          </a:prstGeom>
        </p:spPr>
        <p:txBody>
          <a:bodyPr anchor="ctr"/>
          <a:lstStyle/>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An R Package</a:t>
            </a:r>
          </a:p>
          <a:p>
            <a:pPr>
              <a:lnSpc>
                <a:spcPct val="130000"/>
              </a:lnSpc>
              <a:buClr>
                <a:schemeClr val="accent1">
                  <a:lumOff val="13529"/>
                </a:schemeClr>
              </a:buClr>
              <a:defRPr sz="10000"/>
            </a:pPr>
            <a:r>
              <a:t>for creating interactive </a:t>
            </a:r>
          </a:p>
          <a:p>
            <a:pPr>
              <a:lnSpc>
                <a:spcPct val="130000"/>
              </a:lnSpc>
              <a:buClr>
                <a:schemeClr val="accent1">
                  <a:lumOff val="13529"/>
                </a:schemeClr>
              </a:buClr>
              <a:defRPr sz="10000"/>
            </a:pPr>
            <a:r>
              <a:t>web applications</a:t>
            </a:r>
          </a:p>
          <a:p>
            <a:pPr>
              <a:lnSpc>
                <a:spcPct val="130000"/>
              </a:lnSpc>
              <a:buClr>
                <a:schemeClr val="accent1">
                  <a:lumOff val="13529"/>
                </a:schemeClr>
              </a:buClr>
              <a:defRPr sz="10000">
                <a:solidFill>
                  <a:srgbClr val="FFFFFF"/>
                </a:solidFill>
              </a:defRPr>
            </a:pPr>
            <a:r>
              <a:t>without needing to know </a:t>
            </a:r>
          </a:p>
          <a:p>
            <a:pPr>
              <a:lnSpc>
                <a:spcPct val="130000"/>
              </a:lnSpc>
              <a:buClr>
                <a:schemeClr val="accent1">
                  <a:lumOff val="13529"/>
                </a:schemeClr>
              </a:buClr>
              <a:defRPr sz="10000">
                <a:solidFill>
                  <a:srgbClr val="FFFFFF"/>
                </a:solidFill>
              </a:defRPr>
            </a:pPr>
            <a:r>
              <a:t>HTML, CSS, or JavaScript</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C0C0C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bins &lt;- seq(min(x), max(x), length.out = input$bins + 1)</a:t>
            </a:r>
            <a:endParaRPr>
              <a:solidFill>
                <a:srgbClr val="C0C0C0"/>
              </a:solidFill>
            </a:endParaRP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39"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40"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C0C0C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a:t>
            </a:r>
            <a:r>
              <a:rPr>
                <a:solidFill>
                  <a:srgbClr val="C0C0C0"/>
                </a:solidFill>
              </a:rPr>
              <a:t>bins &lt;- seq(min(x), max(x), length.out = input$bins + 1)</a:t>
            </a:r>
            <a:endParaRPr>
              <a:solidFill>
                <a:srgbClr val="C0C0C0"/>
              </a:solidFill>
            </a:endParaRPr>
          </a:p>
          <a:p>
            <a:pPr algn="l">
              <a:defRPr sz="4500">
                <a:solidFill>
                  <a:srgbClr val="C0C0C0"/>
                </a:solidFill>
                <a:latin typeface="Monaco"/>
                <a:ea typeface="Monaco"/>
                <a:cs typeface="Monaco"/>
                <a:sym typeface="Monaco"/>
              </a:defRPr>
            </a:pPr>
            <a:r>
              <a:t>    </a:t>
            </a:r>
            <a:r>
              <a:rPr>
                <a:solidFill>
                  <a:srgbClr val="000000"/>
                </a:solidFill>
              </a:rPr>
              <a:t>hist(x, breaks = bins, col = 'darkgray', </a:t>
            </a:r>
            <a:endParaRPr>
              <a:solidFill>
                <a:srgbClr val="000000"/>
              </a:solidFill>
            </a:endParaRPr>
          </a:p>
          <a:p>
            <a:pPr lvl="8" algn="l">
              <a:defRPr sz="4500">
                <a:solidFill>
                  <a:srgbClr val="000000"/>
                </a:solidFill>
                <a:latin typeface="Monaco"/>
                <a:ea typeface="Monaco"/>
                <a:cs typeface="Monaco"/>
                <a:sym typeface="Monaco"/>
              </a:defRPr>
            </a:pPr>
            <a:r>
              <a:t>   border = 'white', </a:t>
            </a:r>
          </a:p>
          <a:p>
            <a:pPr algn="l">
              <a:defRPr sz="4500">
                <a:solidFill>
                  <a:srgbClr val="000000"/>
                </a:solidFill>
                <a:latin typeface="Monaco"/>
                <a:ea typeface="Monaco"/>
                <a:cs typeface="Monaco"/>
                <a:sym typeface="Monaco"/>
              </a:defRPr>
            </a:pPr>
            <a:r>
              <a:t>         xlab="Minutes between Eruptions", </a:t>
            </a:r>
          </a:p>
          <a:p>
            <a:pPr lvl="8" algn="l">
              <a:defRPr sz="4500">
                <a:solidFill>
                  <a:srgbClr val="00000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43"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44"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a:t>
            </a:r>
            <a:r>
              <a:rPr>
                <a:solidFill>
                  <a:schemeClr val="accent6">
                    <a:satOff val="15424"/>
                    <a:lumOff val="17647"/>
                  </a:schemeClr>
                </a:solidFill>
              </a:rPr>
              <a:t>input</a:t>
            </a:r>
            <a:r>
              <a:rPr>
                <a:solidFill>
                  <a:schemeClr val="accent6">
                    <a:satOff val="15424"/>
                    <a:lumOff val="17647"/>
                    <a:alpha val="50000"/>
                  </a:schemeClr>
                </a:solidFill>
              </a:rPr>
              <a: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output$distPlot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a:t>
            </a:r>
            <a:r>
              <a:rPr>
                <a:solidFill>
                  <a:srgbClr val="000000"/>
                </a:solidFill>
              </a:rPr>
              <a:t>input$bins</a:t>
            </a:r>
            <a:r>
              <a:t>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47"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48"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49" name="Line"/>
          <p:cNvSpPr/>
          <p:nvPr/>
        </p:nvSpPr>
        <p:spPr>
          <a:xfrm flipH="1" flipV="1">
            <a:off x="11571868" y="3150956"/>
            <a:ext cx="6102826" cy="2391879"/>
          </a:xfrm>
          <a:prstGeom prst="lin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0" name="Oval"/>
          <p:cNvSpPr/>
          <p:nvPr/>
        </p:nvSpPr>
        <p:spPr>
          <a:xfrm>
            <a:off x="8596166" y="2072771"/>
            <a:ext cx="3335823" cy="1270001"/>
          </a:xfrm>
          <a:prstGeom prst="ellips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1" name="Oval"/>
          <p:cNvSpPr/>
          <p:nvPr/>
        </p:nvSpPr>
        <p:spPr>
          <a:xfrm>
            <a:off x="17605668" y="5084686"/>
            <a:ext cx="3335822" cy="1270001"/>
          </a:xfrm>
          <a:prstGeom prst="ellips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55"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a:t>
            </a:r>
            <a:r>
              <a:t>distPlot</a:t>
            </a:r>
            <a:r>
              <a: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a:t>
            </a:r>
            <a:r>
              <a:rPr>
                <a:solidFill>
                  <a:srgbClr val="000000"/>
                </a:solidFill>
              </a:rPr>
              <a:t>input$</a:t>
            </a:r>
            <a:r>
              <a:rPr>
                <a:solidFill>
                  <a:srgbClr val="000000"/>
                </a:solidFill>
              </a:rPr>
              <a:t>bins</a:t>
            </a:r>
            <a:r>
              <a:t>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56"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7"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ui &lt;- fluidPage(…"/>
          <p:cNvSpPr txBox="1"/>
          <p:nvPr>
            <p:ph type="body" idx="13"/>
          </p:nvPr>
        </p:nvSpPr>
        <p:spPr>
          <a:xfrm>
            <a:off x="1180111" y="363047"/>
            <a:ext cx="22826950" cy="13015306"/>
          </a:xfrm>
          <a:prstGeom prst="rect">
            <a:avLst/>
          </a:prstGeom>
          <a:extLst>
            <a:ext uri="{C572A759-6A51-4108-AA02-DFA0A04FC94B}">
              <ma14:wrappingTextBoxFlag xmlns:ma14="http://schemas.microsoft.com/office/mac/drawingml/2011/main" val="1"/>
            </a:ext>
          </a:extLst>
        </p:spPr>
        <p:txBody>
          <a:bodyPr/>
          <a:lstStyle/>
          <a:p>
            <a:pPr algn="l">
              <a:defRPr sz="3800">
                <a:solidFill>
                  <a:srgbClr val="A9A9A9"/>
                </a:solidFill>
                <a:latin typeface="Monaco"/>
                <a:ea typeface="Monaco"/>
                <a:cs typeface="Monaco"/>
                <a:sym typeface="Monaco"/>
              </a:defRPr>
            </a:pPr>
            <a:r>
              <a:t>ui &lt;- fluidPage(</a:t>
            </a:r>
          </a:p>
          <a:p>
            <a:pPr algn="l">
              <a:defRPr sz="3800">
                <a:solidFill>
                  <a:srgbClr val="A9A9A9"/>
                </a:solidFill>
                <a:latin typeface="Monaco"/>
                <a:ea typeface="Monaco"/>
                <a:cs typeface="Monaco"/>
                <a:sym typeface="Monaco"/>
              </a:defRPr>
            </a:pPr>
            <a:r>
              <a:t>  titlePanel("Old Faithful Geyser Data"),</a:t>
            </a:r>
          </a:p>
          <a:p>
            <a:pPr algn="l">
              <a:defRPr sz="3800">
                <a:solidFill>
                  <a:srgbClr val="A9A9A9"/>
                </a:solidFill>
                <a:latin typeface="Monaco"/>
                <a:ea typeface="Monaco"/>
                <a:cs typeface="Monaco"/>
                <a:sym typeface="Monaco"/>
              </a:defRPr>
            </a:pPr>
            <a:r>
              <a:t>  sidebarLayout(</a:t>
            </a:r>
          </a:p>
          <a:p>
            <a:pPr algn="l">
              <a:defRPr sz="3800">
                <a:solidFill>
                  <a:srgbClr val="A9A9A9"/>
                </a:solidFill>
                <a:latin typeface="Monaco"/>
                <a:ea typeface="Monaco"/>
                <a:cs typeface="Monaco"/>
                <a:sym typeface="Monaco"/>
              </a:defRPr>
            </a:pPr>
            <a:r>
              <a:t>    sidebarPanel(</a:t>
            </a:r>
          </a:p>
          <a:p>
            <a:pPr algn="l">
              <a:defRPr sz="3800">
                <a:solidFill>
                  <a:srgbClr val="A9A9A9"/>
                </a:solidFill>
                <a:latin typeface="Monaco"/>
                <a:ea typeface="Monaco"/>
                <a:cs typeface="Monaco"/>
                <a:sym typeface="Monaco"/>
              </a:defRPr>
            </a:pPr>
            <a:r>
              <a:t>      sliderInput(</a:t>
            </a:r>
            <a:r>
              <a:rPr>
                <a:solidFill>
                  <a:srgbClr val="000000"/>
                </a:solidFill>
              </a:rPr>
              <a:t>"bins"</a:t>
            </a:r>
            <a:r>
              <a:t>, "Number of bins:", min = 1, max = 50, value = 30)</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mainPanel(</a:t>
            </a:r>
          </a:p>
          <a:p>
            <a:pPr algn="l">
              <a:defRPr sz="3800">
                <a:solidFill>
                  <a:srgbClr val="A9A9A9"/>
                </a:solidFill>
                <a:latin typeface="Monaco"/>
                <a:ea typeface="Monaco"/>
                <a:cs typeface="Monaco"/>
                <a:sym typeface="Monaco"/>
              </a:defRPr>
            </a:pPr>
            <a:r>
              <a:t>      plotOutput(</a:t>
            </a:r>
            <a:r>
              <a:rPr>
                <a:solidFill>
                  <a:srgbClr val="000000"/>
                </a:solidFill>
              </a:rPr>
              <a:t>"distPlot"</a:t>
            </a:r>
            <a:r>
              <a:t>)</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a:p>
            <a:pPr algn="l">
              <a:defRPr sz="3800">
                <a:solidFill>
                  <a:srgbClr val="A9A9A9"/>
                </a:solidFill>
                <a:latin typeface="Monaco"/>
                <a:ea typeface="Monaco"/>
                <a:cs typeface="Monaco"/>
                <a:sym typeface="Monaco"/>
              </a:defRPr>
            </a:pPr>
          </a:p>
          <a:p>
            <a:pPr algn="l">
              <a:defRPr sz="3800">
                <a:solidFill>
                  <a:srgbClr val="A9A9A9"/>
                </a:solidFill>
                <a:latin typeface="Monaco"/>
                <a:ea typeface="Monaco"/>
                <a:cs typeface="Monaco"/>
                <a:sym typeface="Monaco"/>
              </a:defRPr>
            </a:pPr>
            <a:r>
              <a:t>server &lt;- function(input, output) {</a:t>
            </a:r>
          </a:p>
          <a:p>
            <a:pPr algn="l">
              <a:defRPr sz="3800">
                <a:solidFill>
                  <a:srgbClr val="A9A9A9"/>
                </a:solidFill>
                <a:latin typeface="Monaco"/>
                <a:ea typeface="Monaco"/>
                <a:cs typeface="Monaco"/>
                <a:sym typeface="Monaco"/>
              </a:defRPr>
            </a:pPr>
            <a:r>
              <a:t>  </a:t>
            </a:r>
            <a:r>
              <a:rPr>
                <a:solidFill>
                  <a:srgbClr val="000000"/>
                </a:solidFill>
              </a:rPr>
              <a:t>output$distPlot</a:t>
            </a:r>
            <a:r>
              <a:t> &lt;- renderPlot({</a:t>
            </a:r>
          </a:p>
          <a:p>
            <a:pPr algn="l">
              <a:defRPr sz="3800">
                <a:solidFill>
                  <a:srgbClr val="A9A9A9"/>
                </a:solidFill>
                <a:latin typeface="Monaco"/>
                <a:ea typeface="Monaco"/>
                <a:cs typeface="Monaco"/>
                <a:sym typeface="Monaco"/>
              </a:defRPr>
            </a:pPr>
            <a:r>
              <a:t>    x    &lt;- faithful[, 2] </a:t>
            </a:r>
          </a:p>
          <a:p>
            <a:pPr algn="l">
              <a:defRPr sz="3800">
                <a:solidFill>
                  <a:srgbClr val="A9A9A9"/>
                </a:solidFill>
                <a:latin typeface="Monaco"/>
                <a:ea typeface="Monaco"/>
                <a:cs typeface="Monaco"/>
                <a:sym typeface="Monaco"/>
              </a:defRPr>
            </a:pPr>
            <a:r>
              <a:t>    bins &lt;- seq(min(x), max(x), length.out = </a:t>
            </a:r>
            <a:r>
              <a:rPr>
                <a:solidFill>
                  <a:srgbClr val="000000"/>
                </a:solidFill>
              </a:rPr>
              <a:t>input$bins</a:t>
            </a:r>
            <a:r>
              <a:t> + 1)</a:t>
            </a:r>
          </a:p>
          <a:p>
            <a:pPr algn="l">
              <a:defRPr sz="3800">
                <a:solidFill>
                  <a:srgbClr val="A9A9A9"/>
                </a:solidFill>
                <a:latin typeface="Monaco"/>
                <a:ea typeface="Monaco"/>
                <a:cs typeface="Monaco"/>
                <a:sym typeface="Monaco"/>
              </a:defRPr>
            </a:pPr>
            <a:r>
              <a:t>    hist(x, breaks = bins, col = 'darkgray', border = 'white', </a:t>
            </a:r>
          </a:p>
          <a:p>
            <a:pPr algn="l">
              <a:defRPr sz="3800">
                <a:solidFill>
                  <a:srgbClr val="A9A9A9"/>
                </a:solidFill>
                <a:latin typeface="Monaco"/>
                <a:ea typeface="Monaco"/>
                <a:cs typeface="Monaco"/>
                <a:sym typeface="Monaco"/>
              </a:defRPr>
            </a:pPr>
            <a:r>
              <a:t>         xlab="Minutes between Eruptions", main="Waiting Time Distribution")</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p:txBody>
      </p:sp>
      <p:grpSp>
        <p:nvGrpSpPr>
          <p:cNvPr id="465" name="Group"/>
          <p:cNvGrpSpPr/>
          <p:nvPr/>
        </p:nvGrpSpPr>
        <p:grpSpPr>
          <a:xfrm>
            <a:off x="5868921" y="2705427"/>
            <a:ext cx="11657409" cy="8457452"/>
            <a:chOff x="0" y="0"/>
            <a:chExt cx="11657407" cy="8457450"/>
          </a:xfrm>
        </p:grpSpPr>
        <p:sp>
          <p:nvSpPr>
            <p:cNvPr id="462" name="Line"/>
            <p:cNvSpPr/>
            <p:nvPr/>
          </p:nvSpPr>
          <p:spPr>
            <a:xfrm flipH="1" flipV="1">
              <a:off x="2698379" y="990332"/>
              <a:ext cx="7249398" cy="5942665"/>
            </a:xfrm>
            <a:prstGeom prst="lin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63" name="Oval"/>
            <p:cNvSpPr/>
            <p:nvPr/>
          </p:nvSpPr>
          <p:spPr>
            <a:xfrm>
              <a:off x="0" y="0"/>
              <a:ext cx="2874477" cy="1270000"/>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64" name="Oval"/>
            <p:cNvSpPr/>
            <p:nvPr/>
          </p:nvSpPr>
          <p:spPr>
            <a:xfrm>
              <a:off x="8067336" y="6956332"/>
              <a:ext cx="3590072" cy="1501119"/>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Exercise 1D"/>
          <p:cNvSpPr txBox="1"/>
          <p:nvPr>
            <p:ph type="title"/>
          </p:nvPr>
        </p:nvSpPr>
        <p:spPr>
          <a:prstGeom prst="rect">
            <a:avLst/>
          </a:prstGeom>
        </p:spPr>
        <p:txBody>
          <a:bodyPr/>
          <a:lstStyle/>
          <a:p>
            <a:pPr/>
            <a:r>
              <a:t>Exercise 1D</a:t>
            </a:r>
          </a:p>
        </p:txBody>
      </p:sp>
      <p:sp>
        <p:nvSpPr>
          <p:cNvPr id="468" name="Using the app you created in Exercise 1C (with the color radioButtons), or exercises/exercise1/answer1c.R:…"/>
          <p:cNvSpPr txBox="1"/>
          <p:nvPr>
            <p:ph type="body" idx="1"/>
          </p:nvPr>
        </p:nvSpPr>
        <p:spPr>
          <a:prstGeom prst="rect">
            <a:avLst/>
          </a:prstGeom>
        </p:spPr>
        <p:txBody>
          <a:bodyPr/>
          <a:lstStyle/>
          <a:p>
            <a:pPr algn="l" defTabSz="627379">
              <a:defRPr sz="5472"/>
            </a:pPr>
            <a:r>
              <a:t>Using the app you created in Exercise 1C (with the color </a:t>
            </a:r>
            <a:r>
              <a:rPr>
                <a:latin typeface="Monaco"/>
                <a:ea typeface="Monaco"/>
                <a:cs typeface="Monaco"/>
                <a:sym typeface="Monaco"/>
              </a:rPr>
              <a:t>radioButtons</a:t>
            </a:r>
            <a:r>
              <a:t>), or exercises/exercise1/answer1c.R:</a:t>
            </a:r>
          </a:p>
          <a:p>
            <a:pPr algn="l" defTabSz="627379">
              <a:defRPr sz="5472"/>
            </a:pPr>
          </a:p>
          <a:p>
            <a:pPr algn="l" defTabSz="627379">
              <a:defRPr sz="5472"/>
            </a:pPr>
            <a:r>
              <a:t>Set the color (</a:t>
            </a:r>
            <a:r>
              <a:rPr>
                <a:latin typeface="Monaco"/>
                <a:ea typeface="Monaco"/>
                <a:cs typeface="Monaco"/>
                <a:sym typeface="Monaco"/>
              </a:rPr>
              <a:t>col=</a:t>
            </a:r>
            <a:r>
              <a:t>) of the bars in the histogram (</a:t>
            </a:r>
            <a:r>
              <a:rPr>
                <a:latin typeface="Monaco"/>
                <a:ea typeface="Monaco"/>
                <a:cs typeface="Monaco"/>
                <a:sym typeface="Monaco"/>
              </a:rPr>
              <a:t>hist</a:t>
            </a:r>
            <a:r>
              <a:t>) using the value from the color </a:t>
            </a:r>
            <a:r>
              <a:rPr>
                <a:latin typeface="Monaco"/>
                <a:ea typeface="Monaco"/>
                <a:cs typeface="Monaco"/>
                <a:sym typeface="Monaco"/>
              </a:rPr>
              <a:t>radioButtons</a:t>
            </a:r>
            <a:r>
              <a:t> input</a:t>
            </a:r>
          </a:p>
          <a:p>
            <a:pPr algn="l" defTabSz="627379">
              <a:defRPr sz="5472"/>
            </a:pPr>
          </a:p>
          <a:p>
            <a:pPr algn="l" defTabSz="627379">
              <a:defRPr sz="5472"/>
            </a:pPr>
            <a:r>
              <a:rPr>
                <a:solidFill>
                  <a:schemeClr val="accent6">
                    <a:hueOff val="-119728"/>
                    <a:satOff val="5580"/>
                    <a:lumOff val="-12961"/>
                  </a:schemeClr>
                </a:solidFill>
              </a:rPr>
              <a:t>BONUS</a:t>
            </a:r>
            <a:endParaRPr>
              <a:solidFill>
                <a:schemeClr val="accent6">
                  <a:hueOff val="-119728"/>
                  <a:satOff val="5580"/>
                  <a:lumOff val="-12961"/>
                </a:schemeClr>
              </a:solidFill>
            </a:endParaRPr>
          </a:p>
          <a:p>
            <a:pPr marL="1013459" indent="-1013459" algn="l" defTabSz="627379">
              <a:buSzPct val="100000"/>
              <a:buAutoNum type="arabicPeriod" startAt="1"/>
              <a:defRPr sz="5472"/>
            </a:pPr>
            <a:r>
              <a:t>Change the default color choice to green instead of red using </a:t>
            </a:r>
            <a:r>
              <a:rPr>
                <a:latin typeface="Monaco"/>
                <a:ea typeface="Monaco"/>
                <a:cs typeface="Monaco"/>
                <a:sym typeface="Monaco"/>
              </a:rPr>
              <a:t>selected= </a:t>
            </a:r>
            <a:r>
              <a:t>as part of the </a:t>
            </a:r>
            <a:r>
              <a:rPr>
                <a:latin typeface="Monaco"/>
                <a:ea typeface="Monaco"/>
                <a:cs typeface="Monaco"/>
                <a:sym typeface="Monaco"/>
              </a:rPr>
              <a:t>radioButtons </a:t>
            </a:r>
            <a:r>
              <a:t>input</a:t>
            </a:r>
          </a:p>
          <a:p>
            <a:pPr marL="1013459" indent="-1013459" algn="l" defTabSz="627379">
              <a:buSzPct val="100000"/>
              <a:buAutoNum type="arabicPeriod" startAt="1"/>
              <a:defRPr sz="5472"/>
            </a:pPr>
            <a:r>
              <a:t>Add additional color choices</a:t>
            </a:r>
          </a:p>
        </p:txBody>
      </p:sp>
      <p:pic>
        <p:nvPicPr>
          <p:cNvPr id="469"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26817" y="290861"/>
            <a:ext cx="4544634"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000000" fill="hold"/>
                                        <p:tgtEl>
                                          <p:spTgt spid="46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69"/>
                </p:tgtEl>
              </p:cMediaNode>
            </p:vide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1" name="Image" descr="Image"/>
          <p:cNvPicPr>
            <a:picLocks noChangeAspect="1"/>
          </p:cNvPicPr>
          <p:nvPr/>
        </p:nvPicPr>
        <p:blipFill>
          <a:blip r:embed="rId2">
            <a:extLst/>
          </a:blip>
          <a:stretch>
            <a:fillRect/>
          </a:stretch>
        </p:blipFill>
        <p:spPr>
          <a:xfrm>
            <a:off x="2909550" y="1722819"/>
            <a:ext cx="18564900" cy="10270362"/>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server &lt;- function(input, output) {…"/>
          <p:cNvSpPr txBox="1"/>
          <p:nvPr>
            <p:ph type="body" idx="13"/>
          </p:nvPr>
        </p:nvSpPr>
        <p:spPr>
          <a:xfrm>
            <a:off x="691541" y="2500889"/>
            <a:ext cx="23100636" cy="87142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server &lt;- function(input, output) {</a:t>
            </a:r>
          </a:p>
          <a:p>
            <a:pPr algn="l">
              <a:defRPr sz="4600">
                <a:solidFill>
                  <a:srgbClr val="000000"/>
                </a:solidFill>
                <a:latin typeface="Monaco"/>
                <a:ea typeface="Monaco"/>
                <a:cs typeface="Monaco"/>
                <a:sym typeface="Monaco"/>
              </a:defRPr>
            </a:pPr>
            <a:r>
              <a:t>   </a:t>
            </a:r>
          </a:p>
          <a:p>
            <a:pPr algn="l">
              <a:defRPr sz="4600">
                <a:solidFill>
                  <a:srgbClr val="000000"/>
                </a:solidFill>
                <a:latin typeface="Monaco"/>
                <a:ea typeface="Monaco"/>
                <a:cs typeface="Monaco"/>
                <a:sym typeface="Monaco"/>
              </a:defRPr>
            </a:pPr>
            <a:r>
              <a:t>   output$distPlot &lt;- renderPlot({</a:t>
            </a:r>
          </a:p>
          <a:p>
            <a:pPr algn="l">
              <a:defRPr sz="4600">
                <a:solidFill>
                  <a:srgbClr val="000000"/>
                </a:solidFill>
                <a:latin typeface="Monaco"/>
                <a:ea typeface="Monaco"/>
                <a:cs typeface="Monaco"/>
                <a:sym typeface="Monaco"/>
              </a:defRPr>
            </a:pPr>
            <a:r>
              <a:t>      # generate bins based on input$bins from ui.R</a:t>
            </a:r>
          </a:p>
          <a:p>
            <a:pPr algn="l">
              <a:defRPr sz="4600">
                <a:solidFill>
                  <a:srgbClr val="000000"/>
                </a:solidFill>
                <a:latin typeface="Monaco"/>
                <a:ea typeface="Monaco"/>
                <a:cs typeface="Monaco"/>
                <a:sym typeface="Monaco"/>
              </a:defRPr>
            </a:pPr>
            <a:r>
              <a:t>      x    &lt;- faithful[, 2] </a:t>
            </a:r>
          </a:p>
          <a:p>
            <a:pPr algn="l">
              <a:defRPr sz="4600">
                <a:solidFill>
                  <a:srgbClr val="000000"/>
                </a:solidFill>
                <a:latin typeface="Monaco"/>
                <a:ea typeface="Monaco"/>
                <a:cs typeface="Monaco"/>
                <a:sym typeface="Monaco"/>
              </a:defRPr>
            </a:pPr>
            <a:r>
              <a:t>      bins &lt;- seq(min(x), max(x), length.out = input$bins + 1)</a:t>
            </a:r>
          </a:p>
          <a:p>
            <a:pPr algn="l">
              <a:defRPr sz="4600">
                <a:solidFill>
                  <a:srgbClr val="000000"/>
                </a:solidFill>
                <a:latin typeface="Monaco"/>
                <a:ea typeface="Monaco"/>
                <a:cs typeface="Monaco"/>
                <a:sym typeface="Monaco"/>
              </a:defRPr>
            </a:pPr>
            <a:r>
              <a:t>      </a:t>
            </a:r>
          </a:p>
          <a:p>
            <a:pPr algn="l">
              <a:defRPr sz="4600">
                <a:solidFill>
                  <a:srgbClr val="000000"/>
                </a:solidFill>
                <a:latin typeface="Monaco"/>
                <a:ea typeface="Monaco"/>
                <a:cs typeface="Monaco"/>
                <a:sym typeface="Monaco"/>
              </a:defRPr>
            </a:pPr>
            <a:r>
              <a:t>      # draw the histogram with the specified number of bins</a:t>
            </a:r>
          </a:p>
          <a:p>
            <a:pPr algn="l">
              <a:defRPr sz="4600">
                <a:solidFill>
                  <a:srgbClr val="000000"/>
                </a:solidFill>
                <a:latin typeface="Monaco"/>
                <a:ea typeface="Monaco"/>
                <a:cs typeface="Monaco"/>
                <a:sym typeface="Monaco"/>
              </a:defRPr>
            </a:pPr>
            <a:r>
              <a:t>      hist(x, breaks = bins, col = </a:t>
            </a:r>
            <a:r>
              <a:t>input$color</a:t>
            </a:r>
            <a:r>
              <a:t>, border = 'white')</a:t>
            </a:r>
          </a:p>
          <a:p>
            <a:pPr algn="l">
              <a:defRPr sz="4600">
                <a:solidFill>
                  <a:srgbClr val="000000"/>
                </a:solidFill>
                <a:latin typeface="Monaco"/>
                <a:ea typeface="Monaco"/>
                <a:cs typeface="Monaco"/>
                <a:sym typeface="Monaco"/>
              </a:defRPr>
            </a:pPr>
            <a:r>
              <a:t>   })</a:t>
            </a:r>
          </a:p>
          <a:p>
            <a:pPr algn="l">
              <a:defRPr sz="46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475" name="Structure of Shiny Applications…"/>
          <p:cNvSpPr txBox="1"/>
          <p:nvPr/>
        </p:nvSpPr>
        <p:spPr>
          <a:xfrm>
            <a:off x="3242952" y="771754"/>
            <a:ext cx="17898096"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latin typeface="+mn-lt"/>
                <a:ea typeface="+mn-ea"/>
                <a:cs typeface="+mn-cs"/>
                <a:sym typeface="Open Sans Condensed Bold"/>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476" name="Triangle"/>
          <p:cNvSpPr/>
          <p:nvPr/>
        </p:nvSpPr>
        <p:spPr>
          <a:xfrm rot="13501725">
            <a:off x="1702779" y="5758300"/>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Debugging"/>
          <p:cNvSpPr txBox="1"/>
          <p:nvPr>
            <p:ph type="title"/>
          </p:nvPr>
        </p:nvSpPr>
        <p:spPr>
          <a:prstGeom prst="rect">
            <a:avLst/>
          </a:prstGeom>
        </p:spPr>
        <p:txBody>
          <a:bodyPr/>
          <a:lstStyle/>
          <a:p>
            <a:pPr/>
            <a:r>
              <a:t>Debugging</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An R Package…"/>
          <p:cNvSpPr txBox="1"/>
          <p:nvPr>
            <p:ph type="body" idx="13"/>
          </p:nvPr>
        </p:nvSpPr>
        <p:spPr>
          <a:xfrm>
            <a:off x="1756964" y="1489710"/>
            <a:ext cx="20971434" cy="10495280"/>
          </a:xfrm>
          <a:prstGeom prst="rect">
            <a:avLst/>
          </a:prstGeom>
        </p:spPr>
        <p:txBody>
          <a:bodyPr anchor="ctr"/>
          <a:lstStyle/>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An R Package</a:t>
            </a:r>
          </a:p>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for creating interactive </a:t>
            </a:r>
          </a:p>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web applications</a:t>
            </a:r>
          </a:p>
          <a:p>
            <a:pPr>
              <a:lnSpc>
                <a:spcPct val="130000"/>
              </a:lnSpc>
              <a:buClr>
                <a:schemeClr val="accent1">
                  <a:lumOff val="13529"/>
                </a:schemeClr>
              </a:buClr>
              <a:defRPr sz="10000"/>
            </a:pPr>
            <a:r>
              <a:t>without needing to know </a:t>
            </a:r>
          </a:p>
          <a:p>
            <a:pPr>
              <a:lnSpc>
                <a:spcPct val="130000"/>
              </a:lnSpc>
              <a:buClr>
                <a:schemeClr val="accent1">
                  <a:lumOff val="13529"/>
                </a:schemeClr>
              </a:buClr>
              <a:defRPr sz="10000"/>
            </a:pPr>
            <a:r>
              <a:t>HTML, CSS, or JavaScript</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Warning Sign"/>
          <p:cNvSpPr/>
          <p:nvPr/>
        </p:nvSpPr>
        <p:spPr>
          <a:xfrm>
            <a:off x="1307908" y="5467586"/>
            <a:ext cx="2781275" cy="2780828"/>
          </a:xfrm>
          <a:custGeom>
            <a:avLst/>
            <a:gdLst/>
            <a:ahLst/>
            <a:cxnLst>
              <a:cxn ang="0">
                <a:pos x="wd2" y="hd2"/>
              </a:cxn>
              <a:cxn ang="5400000">
                <a:pos x="wd2" y="hd2"/>
              </a:cxn>
              <a:cxn ang="10800000">
                <a:pos x="wd2" y="hd2"/>
              </a:cxn>
              <a:cxn ang="16200000">
                <a:pos x="wd2" y="hd2"/>
              </a:cxn>
            </a:cxnLst>
            <a:rect l="0" t="0" r="r" b="b"/>
            <a:pathLst>
              <a:path w="21370" h="21600" fill="norm" stroke="1"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4">
              <a:hueOff val="-624705"/>
              <a:lumOff val="1372"/>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81" name="Watch out for formatting errors!"/>
          <p:cNvSpPr txBox="1"/>
          <p:nvPr/>
        </p:nvSpPr>
        <p:spPr>
          <a:xfrm>
            <a:off x="4557854" y="5969000"/>
            <a:ext cx="19285404"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buClr>
                <a:schemeClr val="accent1">
                  <a:lumOff val="13529"/>
                </a:schemeClr>
              </a:buClr>
              <a:defRPr b="0" sz="10000">
                <a:solidFill>
                  <a:srgbClr val="000000"/>
                </a:solidFill>
                <a:latin typeface="Roboto Slab Light"/>
                <a:ea typeface="Roboto Slab Light"/>
                <a:cs typeface="Roboto Slab Light"/>
                <a:sym typeface="Roboto Slab Light"/>
              </a:defRPr>
            </a:lvl1pPr>
          </a:lstStyle>
          <a:p>
            <a:pPr/>
            <a:r>
              <a:t>Watch out for formatting errors!</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Warning Sign"/>
          <p:cNvSpPr/>
          <p:nvPr/>
        </p:nvSpPr>
        <p:spPr>
          <a:xfrm>
            <a:off x="1307908" y="5467586"/>
            <a:ext cx="2781275" cy="2780828"/>
          </a:xfrm>
          <a:custGeom>
            <a:avLst/>
            <a:gdLst/>
            <a:ahLst/>
            <a:cxnLst>
              <a:cxn ang="0">
                <a:pos x="wd2" y="hd2"/>
              </a:cxn>
              <a:cxn ang="5400000">
                <a:pos x="wd2" y="hd2"/>
              </a:cxn>
              <a:cxn ang="10800000">
                <a:pos x="wd2" y="hd2"/>
              </a:cxn>
              <a:cxn ang="16200000">
                <a:pos x="wd2" y="hd2"/>
              </a:cxn>
            </a:cxnLst>
            <a:rect l="0" t="0" r="r" b="b"/>
            <a:pathLst>
              <a:path w="21370" h="21600" fill="norm" stroke="1"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4">
              <a:hueOff val="-624705"/>
              <a:lumOff val="1372"/>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86" name="Run code…"/>
          <p:cNvSpPr txBox="1"/>
          <p:nvPr/>
        </p:nvSpPr>
        <p:spPr>
          <a:xfrm>
            <a:off x="4988061" y="3202939"/>
            <a:ext cx="19285403" cy="73101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Run code</a:t>
            </a:r>
          </a:p>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Look at error messages</a:t>
            </a:r>
          </a:p>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Try to fix</a:t>
            </a:r>
          </a:p>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Run again</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Warning Sign"/>
          <p:cNvSpPr/>
          <p:nvPr/>
        </p:nvSpPr>
        <p:spPr>
          <a:xfrm>
            <a:off x="1307908" y="5467586"/>
            <a:ext cx="2781275" cy="2780828"/>
          </a:xfrm>
          <a:custGeom>
            <a:avLst/>
            <a:gdLst/>
            <a:ahLst/>
            <a:cxnLst>
              <a:cxn ang="0">
                <a:pos x="wd2" y="hd2"/>
              </a:cxn>
              <a:cxn ang="5400000">
                <a:pos x="wd2" y="hd2"/>
              </a:cxn>
              <a:cxn ang="10800000">
                <a:pos x="wd2" y="hd2"/>
              </a:cxn>
              <a:cxn ang="16200000">
                <a:pos x="wd2" y="hd2"/>
              </a:cxn>
            </a:cxnLst>
            <a:rect l="0" t="0" r="r" b="b"/>
            <a:pathLst>
              <a:path w="21370" h="21600" fill="norm" stroke="1"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4">
              <a:hueOff val="-624705"/>
              <a:lumOff val="1372"/>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89" name="Location of the error may be slightly above the line number referenced in the error message"/>
          <p:cNvSpPr txBox="1"/>
          <p:nvPr/>
        </p:nvSpPr>
        <p:spPr>
          <a:xfrm>
            <a:off x="4557854" y="4292600"/>
            <a:ext cx="19285404"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buClr>
                <a:schemeClr val="accent1">
                  <a:lumOff val="13529"/>
                </a:schemeClr>
              </a:buClr>
              <a:defRPr b="0" sz="10000">
                <a:solidFill>
                  <a:srgbClr val="000000"/>
                </a:solidFill>
                <a:latin typeface="Roboto Slab Light"/>
                <a:ea typeface="Roboto Slab Light"/>
                <a:cs typeface="Roboto Slab Light"/>
                <a:sym typeface="Roboto Slab Light"/>
              </a:defRPr>
            </a:lvl1pPr>
          </a:lstStyle>
          <a:p>
            <a:pPr/>
            <a:r>
              <a:t>Location of the error may be slightly above the line number referenced in the error message</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Exercise 2A &amp; B"/>
          <p:cNvSpPr txBox="1"/>
          <p:nvPr>
            <p:ph type="title"/>
          </p:nvPr>
        </p:nvSpPr>
        <p:spPr>
          <a:prstGeom prst="rect">
            <a:avLst/>
          </a:prstGeom>
        </p:spPr>
        <p:txBody>
          <a:bodyPr/>
          <a:lstStyle/>
          <a:p>
            <a:pPr/>
            <a:r>
              <a:t>Exercise 2A &amp; B</a:t>
            </a:r>
          </a:p>
        </p:txBody>
      </p:sp>
      <p:sp>
        <p:nvSpPr>
          <p:cNvPr id="492" name="exercises/exercise2/app.R…"/>
          <p:cNvSpPr txBox="1"/>
          <p:nvPr>
            <p:ph type="body" idx="1"/>
          </p:nvPr>
        </p:nvSpPr>
        <p:spPr>
          <a:xfrm>
            <a:off x="1288727" y="3342761"/>
            <a:ext cx="22407895" cy="9760116"/>
          </a:xfrm>
          <a:prstGeom prst="rect">
            <a:avLst/>
          </a:prstGeom>
        </p:spPr>
        <p:txBody>
          <a:bodyPr anchor="t"/>
          <a:lstStyle/>
          <a:p>
            <a:pPr algn="l" defTabSz="528319">
              <a:defRPr sz="4608"/>
            </a:pPr>
            <a:r>
              <a:t>exercises/exercise2/app.R</a:t>
            </a:r>
          </a:p>
          <a:p>
            <a:pPr algn="l" defTabSz="528319">
              <a:defRPr sz="4608"/>
            </a:pPr>
          </a:p>
          <a:p>
            <a:pPr algn="l" defTabSz="528319">
              <a:defRPr sz="4608"/>
            </a:pPr>
            <a:r>
              <a:rPr>
                <a:solidFill>
                  <a:schemeClr val="accent6"/>
                </a:solidFill>
              </a:rPr>
              <a:t>A: </a:t>
            </a:r>
            <a:r>
              <a:t>The code contains errors — try to fix them and get the code to run.</a:t>
            </a:r>
          </a:p>
          <a:p>
            <a:pPr algn="l" defTabSz="528319">
              <a:defRPr sz="4608"/>
            </a:pPr>
          </a:p>
          <a:p>
            <a:pPr algn="l" defTabSz="528319">
              <a:spcBef>
                <a:spcPts val="2300"/>
              </a:spcBef>
              <a:defRPr sz="4608"/>
            </a:pPr>
            <a:r>
              <a:rPr>
                <a:solidFill>
                  <a:schemeClr val="accent6"/>
                </a:solidFill>
              </a:rPr>
              <a:t>B (extra): </a:t>
            </a:r>
            <a:r>
              <a:t>Fill in the code to render a DataTable of the entire data set.</a:t>
            </a:r>
          </a:p>
          <a:p>
            <a:pPr marL="609600" indent="-609600" algn="l" defTabSz="528319">
              <a:spcBef>
                <a:spcPts val="900"/>
              </a:spcBef>
              <a:buSzPct val="125000"/>
              <a:buChar char="•"/>
              <a:defRPr sz="4608"/>
            </a:pPr>
            <a:r>
              <a:t>Hints:</a:t>
            </a:r>
          </a:p>
          <a:p>
            <a:pPr lvl="1" marL="1016000" indent="-609600" algn="l" defTabSz="528319">
              <a:spcBef>
                <a:spcPts val="900"/>
              </a:spcBef>
              <a:buSzPct val="125000"/>
              <a:buChar char="•"/>
              <a:defRPr sz="4608"/>
            </a:pPr>
            <a:r>
              <a:t>What is the name of the element on output you need to set? </a:t>
            </a:r>
            <a:r>
              <a:rPr>
                <a:latin typeface="Monaco"/>
                <a:ea typeface="Monaco"/>
                <a:cs typeface="Monaco"/>
                <a:sym typeface="Monaco"/>
              </a:rPr>
              <a:t>output$_____ </a:t>
            </a:r>
            <a:endParaRPr>
              <a:latin typeface="Monaco"/>
              <a:ea typeface="Monaco"/>
              <a:cs typeface="Monaco"/>
              <a:sym typeface="Monaco"/>
            </a:endParaRPr>
          </a:p>
          <a:p>
            <a:pPr lvl="1" marL="1016000" indent="-609600" algn="l" defTabSz="528319">
              <a:spcBef>
                <a:spcPts val="900"/>
              </a:spcBef>
              <a:buSzPct val="125000"/>
              <a:buChar char="•"/>
              <a:defRPr sz="4608"/>
            </a:pPr>
            <a:r>
              <a:t>Using the cheat sheet, what is the render function for a DataTable that goes with </a:t>
            </a:r>
            <a:r>
              <a:rPr>
                <a:latin typeface="Monaco"/>
                <a:ea typeface="Monaco"/>
                <a:cs typeface="Monaco"/>
                <a:sym typeface="Monaco"/>
              </a:rPr>
              <a:t>dataTableOutput</a:t>
            </a:r>
            <a:r>
              <a:t>?</a:t>
            </a:r>
          </a:p>
          <a:p>
            <a:pPr lvl="1" marL="1016000" indent="-609600" algn="l" defTabSz="528319">
              <a:spcBef>
                <a:spcPts val="900"/>
              </a:spcBef>
              <a:buSzPct val="125000"/>
              <a:buChar char="•"/>
              <a:defRPr sz="4608"/>
            </a:pPr>
            <a:r>
              <a:t>The only expr you need for the render function is the name of the data object.   What did we call the dataset when importing it at the top of the file?</a:t>
            </a:r>
          </a:p>
        </p:txBody>
      </p:sp>
      <p:pic>
        <p:nvPicPr>
          <p:cNvPr id="493"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50777" y="305384"/>
            <a:ext cx="4544634"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09200012" fill="hold"/>
                                        <p:tgtEl>
                                          <p:spTgt spid="49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93"/>
                </p:tgtEl>
              </p:cMediaNode>
            </p:vide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
          <p:cNvSpPr txBox="1"/>
          <p:nvPr>
            <p:ph type="body" idx="13"/>
          </p:nvPr>
        </p:nvSpPr>
        <p:spPr>
          <a:xfrm>
            <a:off x="3273747" y="603817"/>
            <a:ext cx="19942841" cy="12508366"/>
          </a:xfrm>
          <a:prstGeom prst="rect">
            <a:avLst/>
          </a:prstGeom>
          <a:extLst>
            <a:ext uri="{C572A759-6A51-4108-AA02-DFA0A04FC94B}">
              <ma14:wrappingTextBoxFlag xmlns:ma14="http://schemas.microsoft.com/office/mac/drawingml/2011/main" val="1"/>
            </a:ext>
          </a:extLst>
        </p:spPr>
        <p:txBody>
          <a:bodyPr/>
          <a:lstStyle/>
          <a:p>
            <a:pPr algn="l">
              <a:defRPr sz="3700">
                <a:solidFill>
                  <a:srgbClr val="000000"/>
                </a:solidFill>
                <a:latin typeface="Monaco"/>
                <a:ea typeface="Monaco"/>
                <a:cs typeface="Monaco"/>
                <a:sym typeface="Monaco"/>
              </a:defRPr>
            </a:pPr>
            <a:r>
              <a:t>...</a:t>
            </a:r>
          </a:p>
          <a:p>
            <a:pPr algn="l">
              <a:defRPr sz="3700">
                <a:solidFill>
                  <a:srgbClr val="000000"/>
                </a:solidFill>
                <a:latin typeface="Monaco"/>
                <a:ea typeface="Monaco"/>
                <a:cs typeface="Monaco"/>
                <a:sym typeface="Monaco"/>
              </a:defRPr>
            </a:pPr>
            <a:r>
              <a:t>    mainPanel(</a:t>
            </a:r>
          </a:p>
          <a:p>
            <a:pPr algn="l">
              <a:defRPr sz="3700">
                <a:solidFill>
                  <a:srgbClr val="000000"/>
                </a:solidFill>
                <a:latin typeface="Monaco"/>
                <a:ea typeface="Monaco"/>
                <a:cs typeface="Monaco"/>
                <a:sym typeface="Monaco"/>
              </a:defRPr>
            </a:pPr>
            <a:r>
              <a:t>      plotOutput("plot1")</a:t>
            </a:r>
          </a:p>
          <a:p>
            <a:pPr algn="l">
              <a:defRPr sz="3700">
                <a:solidFill>
                  <a:srgbClr val="000000"/>
                </a:solidFill>
                <a:latin typeface="Monaco"/>
                <a:ea typeface="Monaco"/>
                <a:cs typeface="Monaco"/>
                <a:sym typeface="Monaco"/>
              </a:defRPr>
            </a:pPr>
            <a:r>
              <a:t>    )</a:t>
            </a:r>
          </a:p>
          <a:p>
            <a:pPr algn="l">
              <a:defRPr sz="3700">
                <a:solidFill>
                  <a:srgbClr val="000000"/>
                </a:solidFill>
                <a:latin typeface="Monaco"/>
                <a:ea typeface="Monaco"/>
                <a:cs typeface="Monaco"/>
                <a:sym typeface="Monaco"/>
              </a:defRPr>
            </a:pPr>
            <a:r>
              <a:t>  )</a:t>
            </a:r>
            <a:r>
              <a:t>,</a:t>
            </a:r>
          </a:p>
          <a:p>
            <a:pPr algn="l">
              <a:defRPr sz="3700">
                <a:solidFill>
                  <a:srgbClr val="000000"/>
                </a:solidFill>
                <a:latin typeface="Monaco"/>
                <a:ea typeface="Monaco"/>
                <a:cs typeface="Monaco"/>
                <a:sym typeface="Monaco"/>
              </a:defRPr>
            </a:pPr>
            <a:r>
              <a:t>  verticalLayout(</a:t>
            </a:r>
          </a:p>
          <a:p>
            <a:pPr algn="l">
              <a:defRPr sz="3700">
                <a:solidFill>
                  <a:srgbClr val="000000"/>
                </a:solidFill>
                <a:latin typeface="Monaco"/>
                <a:ea typeface="Monaco"/>
                <a:cs typeface="Monaco"/>
                <a:sym typeface="Monaco"/>
              </a:defRPr>
            </a:pPr>
            <a:r>
              <a:t>    DT::dataTableOutput("datatable1")</a:t>
            </a:r>
          </a:p>
          <a:p>
            <a:pPr algn="l">
              <a:defRPr sz="3700">
                <a:solidFill>
                  <a:srgbClr val="000000"/>
                </a:solidFill>
                <a:latin typeface="Monaco"/>
                <a:ea typeface="Monaco"/>
                <a:cs typeface="Monaco"/>
                <a:sym typeface="Monaco"/>
              </a:defRPr>
            </a:pPr>
            <a:r>
              <a:t>  )</a:t>
            </a:r>
          </a:p>
          <a:p>
            <a:pPr algn="l">
              <a:defRPr sz="3700">
                <a:solidFill>
                  <a:srgbClr val="000000"/>
                </a:solidFill>
                <a:latin typeface="Monaco"/>
                <a:ea typeface="Monaco"/>
                <a:cs typeface="Monaco"/>
                <a:sym typeface="Monaco"/>
              </a:defRPr>
            </a:pPr>
            <a:r>
              <a:t>)</a:t>
            </a:r>
          </a:p>
          <a:p>
            <a:pPr algn="l">
              <a:defRPr sz="3700">
                <a:solidFill>
                  <a:srgbClr val="000000"/>
                </a:solidFill>
                <a:latin typeface="Monaco"/>
                <a:ea typeface="Monaco"/>
                <a:cs typeface="Monaco"/>
                <a:sym typeface="Monaco"/>
              </a:defRPr>
            </a:pPr>
            <a:r>
              <a:t>server &lt;- function(input, output) {</a:t>
            </a:r>
          </a:p>
          <a:p>
            <a:pPr algn="l">
              <a:defRPr sz="3700">
                <a:solidFill>
                  <a:srgbClr val="000000"/>
                </a:solidFill>
                <a:latin typeface="Monaco"/>
                <a:ea typeface="Monaco"/>
                <a:cs typeface="Monaco"/>
                <a:sym typeface="Monaco"/>
              </a:defRPr>
            </a:pPr>
            <a:r>
              <a:t>  output$</a:t>
            </a:r>
            <a:r>
              <a:t>plot1</a:t>
            </a:r>
            <a:r>
              <a:t> &lt;- renderPlot({</a:t>
            </a:r>
          </a:p>
          <a:p>
            <a:pPr algn="l">
              <a:defRPr sz="3700">
                <a:solidFill>
                  <a:srgbClr val="000000"/>
                </a:solidFill>
                <a:latin typeface="Monaco"/>
                <a:ea typeface="Monaco"/>
                <a:cs typeface="Monaco"/>
                <a:sym typeface="Monaco"/>
              </a:defRPr>
            </a:pPr>
            <a:r>
              <a:t>    ggplot(data, aes_string(x="area", y=input$</a:t>
            </a:r>
            <a:r>
              <a:t>yval</a:t>
            </a:r>
            <a:r>
              <a:t>)) + </a:t>
            </a:r>
          </a:p>
          <a:p>
            <a:pPr algn="l">
              <a:defRPr sz="3700">
                <a:solidFill>
                  <a:srgbClr val="000000"/>
                </a:solidFill>
                <a:latin typeface="Monaco"/>
                <a:ea typeface="Monaco"/>
                <a:cs typeface="Monaco"/>
                <a:sym typeface="Monaco"/>
              </a:defRPr>
            </a:pPr>
            <a:r>
              <a:t>      geom_point() + </a:t>
            </a:r>
          </a:p>
          <a:p>
            <a:pPr algn="l">
              <a:defRPr sz="3700">
                <a:solidFill>
                  <a:srgbClr val="000000"/>
                </a:solidFill>
                <a:latin typeface="Monaco"/>
                <a:ea typeface="Monaco"/>
                <a:cs typeface="Monaco"/>
                <a:sym typeface="Monaco"/>
              </a:defRPr>
            </a:pPr>
            <a:r>
              <a:t>      geom_smooth(color="red", method="lm") +</a:t>
            </a:r>
          </a:p>
          <a:p>
            <a:pPr algn="l">
              <a:defRPr sz="3700">
                <a:solidFill>
                  <a:srgbClr val="000000"/>
                </a:solidFill>
                <a:latin typeface="Monaco"/>
                <a:ea typeface="Monaco"/>
                <a:cs typeface="Monaco"/>
                <a:sym typeface="Monaco"/>
              </a:defRPr>
            </a:pPr>
            <a:r>
              <a:t>      xlab("Area (sq km)") + </a:t>
            </a:r>
          </a:p>
          <a:p>
            <a:pPr algn="l">
              <a:defRPr sz="3700">
                <a:solidFill>
                  <a:srgbClr val="000000"/>
                </a:solidFill>
                <a:latin typeface="Monaco"/>
                <a:ea typeface="Monaco"/>
                <a:cs typeface="Monaco"/>
                <a:sym typeface="Monaco"/>
              </a:defRPr>
            </a:pPr>
            <a:r>
              <a:t>      theme_minimal()</a:t>
            </a:r>
          </a:p>
          <a:p>
            <a:pPr algn="l">
              <a:defRPr sz="3700">
                <a:solidFill>
                  <a:srgbClr val="000000"/>
                </a:solidFill>
                <a:latin typeface="Monaco"/>
                <a:ea typeface="Monaco"/>
                <a:cs typeface="Monaco"/>
                <a:sym typeface="Monaco"/>
              </a:defRPr>
            </a:pPr>
            <a:r>
              <a:t>  })</a:t>
            </a:r>
          </a:p>
          <a:p>
            <a:pPr algn="l">
              <a:defRPr sz="3700">
                <a:solidFill>
                  <a:srgbClr val="000000"/>
                </a:solidFill>
                <a:latin typeface="Monaco"/>
                <a:ea typeface="Monaco"/>
                <a:cs typeface="Monaco"/>
                <a:sym typeface="Monaco"/>
              </a:defRPr>
            </a:pPr>
            <a:r>
              <a:t>  output$datatable1 &lt;- DT::renderDataTable(data)</a:t>
            </a:r>
          </a:p>
          <a:p>
            <a:pPr algn="l">
              <a:defRPr sz="3700">
                <a:solidFill>
                  <a:srgbClr val="000000"/>
                </a:solidFill>
                <a:latin typeface="Monaco"/>
                <a:ea typeface="Monaco"/>
                <a:cs typeface="Monaco"/>
                <a:sym typeface="Monaco"/>
              </a:defRPr>
            </a:pPr>
            <a:r>
              <a:t>}</a:t>
            </a:r>
          </a:p>
          <a:p>
            <a:pPr algn="l">
              <a:defRPr sz="3700">
                <a:solidFill>
                  <a:srgbClr val="000000"/>
                </a:solidFill>
                <a:latin typeface="Monaco"/>
                <a:ea typeface="Monaco"/>
                <a:cs typeface="Monaco"/>
                <a:sym typeface="Monaco"/>
              </a:defRPr>
            </a:pPr>
            <a:r>
              <a:t>shinyApp(</a:t>
            </a:r>
            <a:r>
              <a:t>ui = ui, server = server</a:t>
            </a:r>
            <a:r>
              <a:t>)</a:t>
            </a:r>
          </a:p>
        </p:txBody>
      </p:sp>
      <p:sp>
        <p:nvSpPr>
          <p:cNvPr id="498" name="Arrow"/>
          <p:cNvSpPr/>
          <p:nvPr/>
        </p:nvSpPr>
        <p:spPr>
          <a:xfrm>
            <a:off x="1463161" y="2894383"/>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99" name="Arrow"/>
          <p:cNvSpPr/>
          <p:nvPr/>
        </p:nvSpPr>
        <p:spPr>
          <a:xfrm rot="10800000">
            <a:off x="13267221" y="12147131"/>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00" name="Arrow"/>
          <p:cNvSpPr/>
          <p:nvPr/>
        </p:nvSpPr>
        <p:spPr>
          <a:xfrm rot="8511202">
            <a:off x="17310783" y="6063802"/>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01" name="Arrow"/>
          <p:cNvSpPr/>
          <p:nvPr/>
        </p:nvSpPr>
        <p:spPr>
          <a:xfrm>
            <a:off x="1463161" y="6550005"/>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output$datatable1 &lt;- DT::renderDataTable(data)"/>
          <p:cNvSpPr txBox="1"/>
          <p:nvPr>
            <p:ph type="body" idx="13"/>
          </p:nvPr>
        </p:nvSpPr>
        <p:spPr>
          <a:xfrm>
            <a:off x="1167411" y="6313022"/>
            <a:ext cx="22049177" cy="1089956"/>
          </a:xfrm>
          <a:prstGeom prst="rect">
            <a:avLst/>
          </a:prstGeom>
          <a:extLst>
            <a:ext uri="{C572A759-6A51-4108-AA02-DFA0A04FC94B}">
              <ma14:wrappingTextBoxFlag xmlns:ma14="http://schemas.microsoft.com/office/mac/drawingml/2011/main" val="1"/>
            </a:ext>
          </a:extLst>
        </p:spPr>
        <p:txBody>
          <a:bodyPr/>
          <a:lstStyle>
            <a:lvl1pPr algn="l">
              <a:spcBef>
                <a:spcPts val="4500"/>
              </a:spcBef>
              <a:defRPr sz="6200">
                <a:solidFill>
                  <a:srgbClr val="000000"/>
                </a:solidFill>
                <a:latin typeface="Monaco"/>
                <a:ea typeface="Monaco"/>
                <a:cs typeface="Monaco"/>
                <a:sym typeface="Monaco"/>
              </a:defRPr>
            </a:lvl1pPr>
          </a:lstStyle>
          <a:p>
            <a:pPr/>
            <a:r>
              <a:t>output$datatable1 &lt;- DT::renderDataTable(data)</a:t>
            </a:r>
          </a:p>
        </p:txBody>
      </p:sp>
      <p:sp>
        <p:nvSpPr>
          <p:cNvPr id="506" name="From above, after library imports:…"/>
          <p:cNvSpPr txBox="1"/>
          <p:nvPr/>
        </p:nvSpPr>
        <p:spPr>
          <a:xfrm>
            <a:off x="6783088" y="10237186"/>
            <a:ext cx="16636679"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From above, after library imports: </a:t>
            </a:r>
          </a:p>
          <a:p>
            <a:pPr>
              <a:defRPr b="0" sz="6300">
                <a:solidFill>
                  <a:schemeClr val="accent6"/>
                </a:solidFill>
                <a:latin typeface="+mn-lt"/>
                <a:ea typeface="+mn-ea"/>
                <a:cs typeface="+mn-cs"/>
                <a:sym typeface="Open Sans Condensed Bold"/>
              </a:defRPr>
            </a:pPr>
            <a:r>
              <a:rPr>
                <a:latin typeface="Monaco"/>
                <a:ea typeface="Monaco"/>
                <a:cs typeface="Monaco"/>
                <a:sym typeface="Monaco"/>
              </a:rPr>
              <a:t>data &lt;- read_csv("africadata.csv")</a:t>
            </a:r>
            <a:r>
              <a:t> </a:t>
            </a:r>
          </a:p>
        </p:txBody>
      </p:sp>
      <p:sp>
        <p:nvSpPr>
          <p:cNvPr id="507" name="Line"/>
          <p:cNvSpPr/>
          <p:nvPr/>
        </p:nvSpPr>
        <p:spPr>
          <a:xfrm>
            <a:off x="7988167" y="7688833"/>
            <a:ext cx="13383973" cy="36081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451" y="15670"/>
                  <a:pt x="3153" y="11638"/>
                  <a:pt x="4963" y="9838"/>
                </a:cubicBezTo>
                <a:cubicBezTo>
                  <a:pt x="7643" y="7174"/>
                  <a:pt x="10376" y="9531"/>
                  <a:pt x="13087" y="10879"/>
                </a:cubicBezTo>
                <a:cubicBezTo>
                  <a:pt x="15177" y="11918"/>
                  <a:pt x="17326" y="12303"/>
                  <a:pt x="19269" y="8103"/>
                </a:cubicBezTo>
                <a:cubicBezTo>
                  <a:pt x="20140" y="6222"/>
                  <a:pt x="20932" y="3469"/>
                  <a:pt x="21600" y="0"/>
                </a:cubicBezTo>
              </a:path>
            </a:pathLst>
          </a:cu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510" name="Group"/>
          <p:cNvGrpSpPr/>
          <p:nvPr/>
        </p:nvGrpSpPr>
        <p:grpSpPr>
          <a:xfrm>
            <a:off x="1493715" y="911431"/>
            <a:ext cx="16156540" cy="5321646"/>
            <a:chOff x="0" y="0"/>
            <a:chExt cx="16156539" cy="5321644"/>
          </a:xfrm>
        </p:grpSpPr>
        <p:sp>
          <p:nvSpPr>
            <p:cNvPr id="508" name="From above, in UI:…"/>
            <p:cNvSpPr txBox="1"/>
            <p:nvPr/>
          </p:nvSpPr>
          <p:spPr>
            <a:xfrm>
              <a:off x="0" y="0"/>
              <a:ext cx="16156540" cy="226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0" sz="6300">
                  <a:solidFill>
                    <a:schemeClr val="accent6"/>
                  </a:solidFill>
                  <a:latin typeface="+mn-lt"/>
                  <a:ea typeface="+mn-ea"/>
                  <a:cs typeface="+mn-cs"/>
                  <a:sym typeface="Open Sans Condensed Bold"/>
                </a:defRPr>
              </a:pPr>
              <a:r>
                <a:t>From above, in UI: </a:t>
              </a:r>
            </a:p>
            <a:p>
              <a:pPr>
                <a:defRPr b="0" sz="6300">
                  <a:solidFill>
                    <a:schemeClr val="accent6"/>
                  </a:solidFill>
                  <a:latin typeface="+mn-lt"/>
                  <a:ea typeface="+mn-ea"/>
                  <a:cs typeface="+mn-cs"/>
                  <a:sym typeface="Open Sans Condensed Bold"/>
                </a:defRPr>
              </a:pPr>
              <a:r>
                <a:rPr>
                  <a:latin typeface="Monaco"/>
                  <a:ea typeface="Monaco"/>
                  <a:cs typeface="Monaco"/>
                  <a:sym typeface="Monaco"/>
                </a:rPr>
                <a:t>DT::dataTableOutput("datatable1")</a:t>
              </a:r>
              <a:r>
                <a:t> </a:t>
              </a:r>
            </a:p>
          </p:txBody>
        </p:sp>
        <p:sp>
          <p:nvSpPr>
            <p:cNvPr id="509" name="Line"/>
            <p:cNvSpPr/>
            <p:nvPr/>
          </p:nvSpPr>
          <p:spPr>
            <a:xfrm>
              <a:off x="5640148" y="2336275"/>
              <a:ext cx="6600977" cy="2985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949" y="18900"/>
                    <a:pt x="3871" y="16381"/>
                    <a:pt x="5684" y="14657"/>
                  </a:cubicBezTo>
                  <a:cubicBezTo>
                    <a:pt x="8112" y="12347"/>
                    <a:pt x="10569" y="11813"/>
                    <a:pt x="13087" y="10879"/>
                  </a:cubicBezTo>
                  <a:cubicBezTo>
                    <a:pt x="15023" y="10160"/>
                    <a:pt x="16740" y="9085"/>
                    <a:pt x="18694" y="6294"/>
                  </a:cubicBezTo>
                  <a:cubicBezTo>
                    <a:pt x="19687" y="4876"/>
                    <a:pt x="20976" y="3239"/>
                    <a:pt x="21600" y="0"/>
                  </a:cubicBezTo>
                </a:path>
              </a:pathLst>
            </a:custGeom>
            <a:noFill/>
            <a:ln w="1016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Applications and Sessions"/>
          <p:cNvSpPr txBox="1"/>
          <p:nvPr>
            <p:ph type="title"/>
          </p:nvPr>
        </p:nvSpPr>
        <p:spPr>
          <a:prstGeom prst="rect">
            <a:avLst/>
          </a:prstGeom>
        </p:spPr>
        <p:txBody>
          <a:bodyPr/>
          <a:lstStyle/>
          <a:p>
            <a:pPr/>
            <a:r>
              <a:t>Applications and Sessions</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Application vs. Sessions"/>
          <p:cNvSpPr txBox="1"/>
          <p:nvPr>
            <p:ph type="title"/>
          </p:nvPr>
        </p:nvSpPr>
        <p:spPr>
          <a:prstGeom prst="rect">
            <a:avLst/>
          </a:prstGeom>
        </p:spPr>
        <p:txBody>
          <a:bodyPr/>
          <a:lstStyle>
            <a:lvl1pPr defTabSz="742950">
              <a:defRPr sz="12600"/>
            </a:lvl1pPr>
          </a:lstStyle>
          <a:p>
            <a:pPr/>
            <a:r>
              <a:t>Application vs. Sessions</a:t>
            </a:r>
          </a:p>
        </p:txBody>
      </p:sp>
      <p:pic>
        <p:nvPicPr>
          <p:cNvPr id="515" name="SafeCom_server.png" descr="SafeCom_server.png"/>
          <p:cNvPicPr>
            <a:picLocks noChangeAspect="1"/>
          </p:cNvPicPr>
          <p:nvPr/>
        </p:nvPicPr>
        <p:blipFill>
          <a:blip r:embed="rId3">
            <a:extLst/>
          </a:blip>
          <a:stretch>
            <a:fillRect/>
          </a:stretch>
        </p:blipFill>
        <p:spPr>
          <a:xfrm>
            <a:off x="816077" y="4906987"/>
            <a:ext cx="4884226" cy="5207596"/>
          </a:xfrm>
          <a:prstGeom prst="rect">
            <a:avLst/>
          </a:prstGeom>
          <a:ln w="12700">
            <a:miter lim="400000"/>
          </a:ln>
        </p:spPr>
      </p:pic>
      <p:pic>
        <p:nvPicPr>
          <p:cNvPr id="516" name="rlogo.png" descr="rlogo.png"/>
          <p:cNvPicPr>
            <a:picLocks noChangeAspect="1"/>
          </p:cNvPicPr>
          <p:nvPr/>
        </p:nvPicPr>
        <p:blipFill>
          <a:blip r:embed="rId4">
            <a:extLst/>
          </a:blip>
          <a:stretch>
            <a:fillRect/>
          </a:stretch>
        </p:blipFill>
        <p:spPr>
          <a:xfrm>
            <a:off x="2595822" y="5479498"/>
            <a:ext cx="746177" cy="578287"/>
          </a:xfrm>
          <a:prstGeom prst="rect">
            <a:avLst/>
          </a:prstGeom>
          <a:ln w="12700">
            <a:miter lim="400000"/>
          </a:ln>
        </p:spPr>
      </p:pic>
      <p:sp>
        <p:nvSpPr>
          <p:cNvPr id="517" name="Shiny Server"/>
          <p:cNvSpPr txBox="1"/>
          <p:nvPr/>
        </p:nvSpPr>
        <p:spPr>
          <a:xfrm>
            <a:off x="1077453" y="9304080"/>
            <a:ext cx="3782914"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000">
                <a:solidFill>
                  <a:srgbClr val="434343"/>
                </a:solidFill>
                <a:latin typeface="+mn-lt"/>
                <a:ea typeface="+mn-ea"/>
                <a:cs typeface="+mn-cs"/>
                <a:sym typeface="Open Sans Condensed Bold"/>
              </a:defRPr>
            </a:lvl1pPr>
          </a:lstStyle>
          <a:p>
            <a:pPr/>
            <a:r>
              <a:t>Shiny Server</a:t>
            </a:r>
          </a:p>
        </p:txBody>
      </p:sp>
      <p:grpSp>
        <p:nvGrpSpPr>
          <p:cNvPr id="525" name="Group"/>
          <p:cNvGrpSpPr/>
          <p:nvPr/>
        </p:nvGrpSpPr>
        <p:grpSpPr>
          <a:xfrm>
            <a:off x="6012684" y="3545231"/>
            <a:ext cx="7458242" cy="9121484"/>
            <a:chOff x="0" y="0"/>
            <a:chExt cx="7458240" cy="9121482"/>
          </a:xfrm>
        </p:grpSpPr>
        <p:sp>
          <p:nvSpPr>
            <p:cNvPr id="518" name="Arrow"/>
            <p:cNvSpPr/>
            <p:nvPr/>
          </p:nvSpPr>
          <p:spPr>
            <a:xfrm>
              <a:off x="0" y="2911497"/>
              <a:ext cx="2452467"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19" name="Arrow"/>
            <p:cNvSpPr/>
            <p:nvPr/>
          </p:nvSpPr>
          <p:spPr>
            <a:xfrm>
              <a:off x="0" y="7766050"/>
              <a:ext cx="2452467"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20" name="Arrow"/>
            <p:cNvSpPr/>
            <p:nvPr/>
          </p:nvSpPr>
          <p:spPr>
            <a:xfrm>
              <a:off x="81994" y="5258280"/>
              <a:ext cx="2452467"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21" name="Multiple Applications"/>
            <p:cNvSpPr txBox="1"/>
            <p:nvPr/>
          </p:nvSpPr>
          <p:spPr>
            <a:xfrm>
              <a:off x="1120195" y="0"/>
              <a:ext cx="5299845"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j-lt"/>
                  <a:ea typeface="+mj-ea"/>
                  <a:cs typeface="+mj-cs"/>
                  <a:sym typeface="Open Sans Condensed Light"/>
                </a:defRPr>
              </a:lvl1pPr>
            </a:lstStyle>
            <a:p>
              <a:pPr/>
              <a:r>
                <a:t>Multiple Applications</a:t>
              </a:r>
            </a:p>
          </p:txBody>
        </p:sp>
        <p:pic>
          <p:nvPicPr>
            <p:cNvPr id="522" name="shiny2.png" descr="shiny2.png"/>
            <p:cNvPicPr>
              <a:picLocks noChangeAspect="1"/>
            </p:cNvPicPr>
            <p:nvPr/>
          </p:nvPicPr>
          <p:blipFill>
            <a:blip r:embed="rId5">
              <a:extLst/>
            </a:blip>
            <a:stretch>
              <a:fillRect/>
            </a:stretch>
          </p:blipFill>
          <p:spPr>
            <a:xfrm>
              <a:off x="3661095" y="2345283"/>
              <a:ext cx="3095579" cy="1710715"/>
            </a:xfrm>
            <a:prstGeom prst="rect">
              <a:avLst/>
            </a:prstGeom>
            <a:ln w="12700" cap="flat">
              <a:noFill/>
              <a:miter lim="400000"/>
            </a:ln>
            <a:effectLst>
              <a:outerShdw sx="100000" sy="100000" kx="0" ky="0" algn="b" rotWithShape="0" blurRad="431800" dist="25400" dir="5400000">
                <a:srgbClr val="000000">
                  <a:alpha val="50000"/>
                </a:srgbClr>
              </a:outerShdw>
            </a:effectLst>
          </p:spPr>
        </p:pic>
        <p:pic>
          <p:nvPicPr>
            <p:cNvPr id="523" name="Image" descr="Image"/>
            <p:cNvPicPr>
              <a:picLocks noChangeAspect="1"/>
            </p:cNvPicPr>
            <p:nvPr/>
          </p:nvPicPr>
          <p:blipFill>
            <a:blip r:embed="rId6">
              <a:extLst/>
            </a:blip>
            <a:stretch>
              <a:fillRect/>
            </a:stretch>
          </p:blipFill>
          <p:spPr>
            <a:xfrm>
              <a:off x="3497789" y="4660976"/>
              <a:ext cx="3960452" cy="1827901"/>
            </a:xfrm>
            <a:prstGeom prst="rect">
              <a:avLst/>
            </a:prstGeom>
            <a:ln w="12700" cap="flat">
              <a:noFill/>
              <a:miter lim="400000"/>
            </a:ln>
            <a:effectLst>
              <a:outerShdw sx="100000" sy="100000" kx="0" ky="0" algn="b" rotWithShape="0" blurRad="431800" dist="25400" dir="5400000">
                <a:srgbClr val="000000">
                  <a:alpha val="50000"/>
                </a:srgbClr>
              </a:outerShdw>
            </a:effectLst>
          </p:spPr>
        </p:pic>
        <p:pic>
          <p:nvPicPr>
            <p:cNvPr id="524" name="Image" descr="Image"/>
            <p:cNvPicPr>
              <a:picLocks noChangeAspect="1"/>
            </p:cNvPicPr>
            <p:nvPr/>
          </p:nvPicPr>
          <p:blipFill>
            <a:blip r:embed="rId7">
              <a:extLst/>
            </a:blip>
            <a:stretch>
              <a:fillRect/>
            </a:stretch>
          </p:blipFill>
          <p:spPr>
            <a:xfrm>
              <a:off x="3563678" y="7263437"/>
              <a:ext cx="3145353" cy="1858046"/>
            </a:xfrm>
            <a:prstGeom prst="rect">
              <a:avLst/>
            </a:prstGeom>
            <a:ln w="12700" cap="flat">
              <a:noFill/>
              <a:miter lim="400000"/>
            </a:ln>
            <a:effectLst>
              <a:outerShdw sx="100000" sy="100000" kx="0" ky="0" algn="b" rotWithShape="0" blurRad="431800" dist="25400" dir="5400000">
                <a:srgbClr val="000000">
                  <a:alpha val="50000"/>
                </a:srgbClr>
              </a:outerShdw>
            </a:effectLst>
          </p:spPr>
        </p:pic>
      </p:grpSp>
      <p:grpSp>
        <p:nvGrpSpPr>
          <p:cNvPr id="533" name="Group"/>
          <p:cNvGrpSpPr/>
          <p:nvPr/>
        </p:nvGrpSpPr>
        <p:grpSpPr>
          <a:xfrm>
            <a:off x="13524717" y="2908317"/>
            <a:ext cx="7039408" cy="6265393"/>
            <a:chOff x="0" y="0"/>
            <a:chExt cx="7039407" cy="6265392"/>
          </a:xfrm>
        </p:grpSpPr>
        <p:sp>
          <p:nvSpPr>
            <p:cNvPr id="526" name="Arrow"/>
            <p:cNvSpPr/>
            <p:nvPr/>
          </p:nvSpPr>
          <p:spPr>
            <a:xfrm rot="2100000">
              <a:off x="-55917" y="4286231"/>
              <a:ext cx="2452468"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27" name="Arrow"/>
            <p:cNvSpPr/>
            <p:nvPr/>
          </p:nvSpPr>
          <p:spPr>
            <a:xfrm>
              <a:off x="134583" y="3518753"/>
              <a:ext cx="2452468"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28" name="Arrow"/>
            <p:cNvSpPr/>
            <p:nvPr/>
          </p:nvSpPr>
          <p:spPr>
            <a:xfrm rot="19500000">
              <a:off x="-17817" y="2751274"/>
              <a:ext cx="2452468"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pic>
          <p:nvPicPr>
            <p:cNvPr id="529" name="laptop 2.png" descr="laptop 2.png"/>
            <p:cNvPicPr>
              <a:picLocks noChangeAspect="1"/>
            </p:cNvPicPr>
            <p:nvPr/>
          </p:nvPicPr>
          <p:blipFill>
            <a:blip r:embed="rId8">
              <a:extLst/>
            </a:blip>
            <a:stretch>
              <a:fillRect/>
            </a:stretch>
          </p:blipFill>
          <p:spPr>
            <a:xfrm>
              <a:off x="2858411" y="4903358"/>
              <a:ext cx="1362036" cy="1362035"/>
            </a:xfrm>
            <a:prstGeom prst="rect">
              <a:avLst/>
            </a:prstGeom>
            <a:ln w="12700" cap="flat">
              <a:noFill/>
              <a:miter lim="400000"/>
            </a:ln>
            <a:effectLst/>
          </p:spPr>
        </p:pic>
        <p:pic>
          <p:nvPicPr>
            <p:cNvPr id="530" name="laptop 2.png" descr="laptop 2.png"/>
            <p:cNvPicPr>
              <a:picLocks noChangeAspect="1"/>
            </p:cNvPicPr>
            <p:nvPr/>
          </p:nvPicPr>
          <p:blipFill>
            <a:blip r:embed="rId8">
              <a:extLst/>
            </a:blip>
            <a:stretch>
              <a:fillRect/>
            </a:stretch>
          </p:blipFill>
          <p:spPr>
            <a:xfrm>
              <a:off x="3218118" y="3253878"/>
              <a:ext cx="1362035" cy="1362036"/>
            </a:xfrm>
            <a:prstGeom prst="rect">
              <a:avLst/>
            </a:prstGeom>
            <a:ln w="12700" cap="flat">
              <a:noFill/>
              <a:miter lim="400000"/>
            </a:ln>
            <a:effectLst/>
          </p:spPr>
        </p:pic>
        <p:pic>
          <p:nvPicPr>
            <p:cNvPr id="531" name="laptop 2.png" descr="laptop 2.png"/>
            <p:cNvPicPr>
              <a:picLocks noChangeAspect="1"/>
            </p:cNvPicPr>
            <p:nvPr/>
          </p:nvPicPr>
          <p:blipFill>
            <a:blip r:embed="rId8">
              <a:extLst/>
            </a:blip>
            <a:stretch>
              <a:fillRect/>
            </a:stretch>
          </p:blipFill>
          <p:spPr>
            <a:xfrm>
              <a:off x="2858411" y="1409717"/>
              <a:ext cx="1362036" cy="1362035"/>
            </a:xfrm>
            <a:prstGeom prst="rect">
              <a:avLst/>
            </a:prstGeom>
            <a:ln w="12700" cap="flat">
              <a:noFill/>
              <a:miter lim="400000"/>
            </a:ln>
            <a:effectLst/>
          </p:spPr>
        </p:pic>
        <p:sp>
          <p:nvSpPr>
            <p:cNvPr id="532" name="Multiple Sessions"/>
            <p:cNvSpPr txBox="1"/>
            <p:nvPr/>
          </p:nvSpPr>
          <p:spPr>
            <a:xfrm>
              <a:off x="2608347" y="0"/>
              <a:ext cx="4431061"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j-lt"/>
                  <a:ea typeface="+mj-ea"/>
                  <a:cs typeface="+mj-cs"/>
                  <a:sym typeface="Open Sans Condensed Light"/>
                </a:defRPr>
              </a:lvl1pPr>
            </a:lstStyle>
            <a:p>
              <a:pPr/>
              <a:r>
                <a:t>Multiple Sessions</a:t>
              </a:r>
            </a:p>
          </p:txBody>
        </p:sp>
      </p:grpSp>
      <p:grpSp>
        <p:nvGrpSpPr>
          <p:cNvPr id="538" name="Group"/>
          <p:cNvGrpSpPr/>
          <p:nvPr/>
        </p:nvGrpSpPr>
        <p:grpSpPr>
          <a:xfrm>
            <a:off x="13990214" y="9728998"/>
            <a:ext cx="6911546" cy="3576671"/>
            <a:chOff x="0" y="0"/>
            <a:chExt cx="6911544" cy="3576669"/>
          </a:xfrm>
        </p:grpSpPr>
        <p:pic>
          <p:nvPicPr>
            <p:cNvPr id="534" name="Image" descr="Image"/>
            <p:cNvPicPr>
              <a:picLocks noChangeAspect="1"/>
            </p:cNvPicPr>
            <p:nvPr/>
          </p:nvPicPr>
          <p:blipFill>
            <a:blip r:embed="rId9">
              <a:extLst/>
            </a:blip>
            <a:stretch>
              <a:fillRect/>
            </a:stretch>
          </p:blipFill>
          <p:spPr>
            <a:xfrm>
              <a:off x="4130819" y="2038844"/>
              <a:ext cx="2780726" cy="1537826"/>
            </a:xfrm>
            <a:prstGeom prst="rect">
              <a:avLst/>
            </a:prstGeom>
            <a:ln w="12700" cap="flat">
              <a:noFill/>
              <a:miter lim="400000"/>
            </a:ln>
            <a:effectLst>
              <a:outerShdw sx="100000" sy="100000" kx="0" ky="0" algn="b" rotWithShape="0" blurRad="431800" dist="25400" dir="5400000">
                <a:srgbClr val="000000">
                  <a:alpha val="50000"/>
                </a:srgbClr>
              </a:outerShdw>
            </a:effectLst>
          </p:spPr>
        </p:pic>
        <p:pic>
          <p:nvPicPr>
            <p:cNvPr id="535" name="Image" descr="Image"/>
            <p:cNvPicPr>
              <a:picLocks noChangeAspect="1"/>
            </p:cNvPicPr>
            <p:nvPr/>
          </p:nvPicPr>
          <p:blipFill>
            <a:blip r:embed="rId9">
              <a:extLst/>
            </a:blip>
            <a:stretch>
              <a:fillRect/>
            </a:stretch>
          </p:blipFill>
          <p:spPr>
            <a:xfrm>
              <a:off x="4130819" y="0"/>
              <a:ext cx="2780726" cy="1537826"/>
            </a:xfrm>
            <a:prstGeom prst="rect">
              <a:avLst/>
            </a:prstGeom>
            <a:ln w="12700" cap="flat">
              <a:noFill/>
              <a:miter lim="400000"/>
            </a:ln>
            <a:effectLst>
              <a:outerShdw sx="100000" sy="100000" kx="0" ky="0" algn="b" rotWithShape="0" blurRad="431800" dist="25400" dir="5400000">
                <a:srgbClr val="000000">
                  <a:alpha val="50000"/>
                </a:srgbClr>
              </a:outerShdw>
            </a:effectLst>
          </p:spPr>
        </p:pic>
        <p:sp>
          <p:nvSpPr>
            <p:cNvPr id="536" name="Arrow"/>
            <p:cNvSpPr/>
            <p:nvPr/>
          </p:nvSpPr>
          <p:spPr>
            <a:xfrm rot="20700000">
              <a:off x="16324" y="1089621"/>
              <a:ext cx="3434321"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37" name="Arrow"/>
            <p:cNvSpPr/>
            <p:nvPr/>
          </p:nvSpPr>
          <p:spPr>
            <a:xfrm rot="900000">
              <a:off x="16324" y="1995352"/>
              <a:ext cx="3434321"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3" grpId="2"/>
      <p:bldP build="whole" bldLvl="1" animBg="1" rev="0" advAuto="0" spid="525" grpId="1"/>
      <p:bldP build="whole" bldLvl="1" animBg="1" rev="0" advAuto="0" spid="538" grpId="3"/>
    </p:bldLst>
  </p:timing>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543"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chemeClr val="accent6"/>
                </a:solidFill>
                <a:latin typeface="Monaco"/>
                <a:ea typeface="Monaco"/>
                <a:cs typeface="Monaco"/>
                <a:sym typeface="Monaco"/>
              </a:defRPr>
            </a:pPr>
            <a:r>
              <a:t>library(shiny)</a:t>
            </a:r>
          </a:p>
          <a:p>
            <a:pPr algn="l">
              <a:spcBef>
                <a:spcPts val="4500"/>
              </a:spcBef>
              <a:defRPr>
                <a:solidFill>
                  <a:srgbClr val="A9A9A9"/>
                </a:solidFill>
                <a:latin typeface="Monaco"/>
                <a:ea typeface="Monaco"/>
                <a:cs typeface="Monaco"/>
                <a:sym typeface="Monaco"/>
              </a:defRPr>
            </a:pPr>
            <a:r>
              <a:t>ui &lt;- fluidPage()</a:t>
            </a:r>
          </a:p>
          <a:p>
            <a:pPr algn="l">
              <a:spcBef>
                <a:spcPts val="4500"/>
              </a:spcBef>
              <a:defRPr>
                <a:solidFill>
                  <a:srgbClr val="A9A9A9"/>
                </a:solidFill>
                <a:latin typeface="Monaco"/>
                <a:ea typeface="Monaco"/>
                <a:cs typeface="Monaco"/>
                <a:sym typeface="Monaco"/>
              </a:defRPr>
            </a:pPr>
            <a:r>
              <a:t>server &lt;- function(input, output) {}</a:t>
            </a:r>
          </a:p>
          <a:p>
            <a:pPr algn="l">
              <a:spcBef>
                <a:spcPts val="4500"/>
              </a:spcBef>
              <a:defRPr>
                <a:solidFill>
                  <a:schemeClr val="accent6"/>
                </a:solidFill>
                <a:latin typeface="Monaco"/>
                <a:ea typeface="Monaco"/>
                <a:cs typeface="Monaco"/>
                <a:sym typeface="Monaco"/>
              </a:defRPr>
            </a:pPr>
            <a:r>
              <a:t>shinyApp(ui = ui, server = server)</a:t>
            </a:r>
          </a:p>
        </p:txBody>
      </p:sp>
      <p:sp>
        <p:nvSpPr>
          <p:cNvPr id="548" name="Shiny Application Structure"/>
          <p:cNvSpPr txBox="1"/>
          <p:nvPr>
            <p:ph type="body" idx="14"/>
          </p:nvPr>
        </p:nvSpPr>
        <p:spPr>
          <a:prstGeom prst="rect">
            <a:avLst/>
          </a:prstGeom>
        </p:spPr>
        <p:txBody>
          <a:bodyPr/>
          <a:lstStyle/>
          <a:p>
            <a:pPr/>
            <a:r>
              <a:t>Shiny Application Structure</a:t>
            </a:r>
          </a:p>
        </p:txBody>
      </p:sp>
      <p:sp>
        <p:nvSpPr>
          <p:cNvPr id="549" name="Called once when…"/>
          <p:cNvSpPr txBox="1"/>
          <p:nvPr/>
        </p:nvSpPr>
        <p:spPr>
          <a:xfrm>
            <a:off x="17542774" y="3442306"/>
            <a:ext cx="6018554"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Called once when </a:t>
            </a:r>
          </a:p>
          <a:p>
            <a:pPr>
              <a:defRPr b="0" sz="6300">
                <a:solidFill>
                  <a:schemeClr val="accent6"/>
                </a:solidFill>
                <a:latin typeface="+mn-lt"/>
                <a:ea typeface="+mn-ea"/>
                <a:cs typeface="+mn-cs"/>
                <a:sym typeface="Open Sans Condensed Bold"/>
              </a:defRPr>
            </a:pPr>
            <a:r>
              <a:t>application starts</a:t>
            </a:r>
          </a:p>
        </p:txBody>
      </p:sp>
      <p:sp>
        <p:nvSpPr>
          <p:cNvPr id="552" name="Connection Line"/>
          <p:cNvSpPr/>
          <p:nvPr/>
        </p:nvSpPr>
        <p:spPr>
          <a:xfrm>
            <a:off x="20248103" y="5833412"/>
            <a:ext cx="3132997" cy="3809641"/>
          </a:xfrm>
          <a:custGeom>
            <a:avLst/>
            <a:gdLst/>
            <a:ahLst/>
            <a:cxnLst>
              <a:cxn ang="0">
                <a:pos x="wd2" y="hd2"/>
              </a:cxn>
              <a:cxn ang="5400000">
                <a:pos x="wd2" y="hd2"/>
              </a:cxn>
              <a:cxn ang="10800000">
                <a:pos x="wd2" y="hd2"/>
              </a:cxn>
              <a:cxn ang="16200000">
                <a:pos x="wd2" y="hd2"/>
              </a:cxn>
            </a:cxnLst>
            <a:rect l="0" t="0" r="r" b="b"/>
            <a:pathLst>
              <a:path w="18986" h="21438" fill="norm" stroke="1" extrusionOk="0">
                <a:moveTo>
                  <a:pt x="17948" y="0"/>
                </a:moveTo>
                <a:cubicBezTo>
                  <a:pt x="21600" y="14455"/>
                  <a:pt x="15617" y="21600"/>
                  <a:pt x="0" y="21435"/>
                </a:cubicBezTo>
              </a:path>
            </a:pathLst>
          </a:custGeom>
          <a:ln w="76200">
            <a:solidFill>
              <a:schemeClr val="accent6"/>
            </a:solidFill>
            <a:miter lim="400000"/>
          </a:ln>
        </p:spPr>
        <p:txBody>
          <a:bodyPr/>
          <a:lstStyle/>
          <a:p>
            <a:pPr/>
          </a:p>
        </p:txBody>
      </p:sp>
      <p:sp>
        <p:nvSpPr>
          <p:cNvPr id="553" name="Connection Line"/>
          <p:cNvSpPr/>
          <p:nvPr/>
        </p:nvSpPr>
        <p:spPr>
          <a:xfrm>
            <a:off x="9480100" y="3859493"/>
            <a:ext cx="8062675" cy="388512"/>
          </a:xfrm>
          <a:custGeom>
            <a:avLst/>
            <a:gdLst/>
            <a:ahLst/>
            <a:cxnLst>
              <a:cxn ang="0">
                <a:pos x="wd2" y="hd2"/>
              </a:cxn>
              <a:cxn ang="5400000">
                <a:pos x="wd2" y="hd2"/>
              </a:cxn>
              <a:cxn ang="10800000">
                <a:pos x="wd2" y="hd2"/>
              </a:cxn>
              <a:cxn ang="16200000">
                <a:pos x="wd2" y="hd2"/>
              </a:cxn>
            </a:cxnLst>
            <a:rect l="0" t="0" r="r" b="b"/>
            <a:pathLst>
              <a:path w="21600" h="16543" fill="norm" stroke="1" extrusionOk="0">
                <a:moveTo>
                  <a:pt x="0" y="16543"/>
                </a:moveTo>
                <a:cubicBezTo>
                  <a:pt x="7230" y="-2339"/>
                  <a:pt x="14430" y="-5057"/>
                  <a:pt x="21600" y="8389"/>
                </a:cubicBezTo>
              </a:path>
            </a:pathLst>
          </a:custGeom>
          <a:ln w="76200">
            <a:solidFill>
              <a:schemeClr val="accent6"/>
            </a:solidFill>
            <a:miter lim="400000"/>
          </a:ln>
        </p:spPr>
        <p:txBody>
          <a:bodyPr/>
          <a:lstStyle/>
          <a:p>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138" name="Why use Shiny?"/>
          <p:cNvSpPr txBox="1"/>
          <p:nvPr>
            <p:ph type="title"/>
          </p:nvPr>
        </p:nvSpPr>
        <p:spPr>
          <a:prstGeom prst="rect">
            <a:avLst/>
          </a:prstGeom>
        </p:spPr>
        <p:txBody>
          <a:bodyPr/>
          <a:lstStyle>
            <a:lvl1pPr>
              <a:defRPr>
                <a:solidFill>
                  <a:srgbClr val="FFFFFF"/>
                </a:solidFill>
              </a:defRPr>
            </a:lvl1pPr>
          </a:lstStyle>
          <a:p>
            <a:pPr/>
            <a:r>
              <a:t> Why use Shiny?</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A9A9A9"/>
                </a:solidFill>
                <a:latin typeface="Monaco"/>
                <a:ea typeface="Monaco"/>
                <a:cs typeface="Monaco"/>
                <a:sym typeface="Monaco"/>
              </a:defRPr>
            </a:pPr>
            <a:r>
              <a:t>library(shiny)</a:t>
            </a:r>
          </a:p>
          <a:p>
            <a:pPr algn="l">
              <a:spcBef>
                <a:spcPts val="4500"/>
              </a:spcBef>
              <a:defRPr>
                <a:solidFill>
                  <a:schemeClr val="accent6"/>
                </a:solidFill>
                <a:latin typeface="Monaco"/>
                <a:ea typeface="Monaco"/>
                <a:cs typeface="Monaco"/>
                <a:sym typeface="Monaco"/>
              </a:defRPr>
            </a:pPr>
            <a:r>
              <a:t>ui &lt;- fluidPage()</a:t>
            </a:r>
          </a:p>
          <a:p>
            <a:pPr algn="l">
              <a:spcBef>
                <a:spcPts val="4500"/>
              </a:spcBef>
              <a:defRPr>
                <a:solidFill>
                  <a:schemeClr val="accent6"/>
                </a:solidFill>
                <a:latin typeface="Monaco"/>
                <a:ea typeface="Monaco"/>
                <a:cs typeface="Monaco"/>
                <a:sym typeface="Monaco"/>
              </a:defRPr>
            </a:pPr>
            <a:r>
              <a:t>server &lt;- function(input, output) {}</a:t>
            </a:r>
          </a:p>
          <a:p>
            <a:pPr algn="l">
              <a:spcBef>
                <a:spcPts val="4500"/>
              </a:spcBef>
              <a:defRPr>
                <a:solidFill>
                  <a:srgbClr val="A9A9A9"/>
                </a:solidFill>
                <a:latin typeface="Monaco"/>
                <a:ea typeface="Monaco"/>
                <a:cs typeface="Monaco"/>
                <a:sym typeface="Monaco"/>
              </a:defRPr>
            </a:pPr>
            <a:r>
              <a:t>shinyApp(ui = ui, server = server)</a:t>
            </a:r>
          </a:p>
        </p:txBody>
      </p:sp>
      <p:sp>
        <p:nvSpPr>
          <p:cNvPr id="558" name="Shiny Application Structure"/>
          <p:cNvSpPr txBox="1"/>
          <p:nvPr>
            <p:ph type="body" idx="14"/>
          </p:nvPr>
        </p:nvSpPr>
        <p:spPr>
          <a:prstGeom prst="rect">
            <a:avLst/>
          </a:prstGeom>
        </p:spPr>
        <p:txBody>
          <a:bodyPr/>
          <a:lstStyle/>
          <a:p>
            <a:pPr/>
            <a:r>
              <a:t>Shiny Application Structure</a:t>
            </a:r>
          </a:p>
        </p:txBody>
      </p:sp>
      <p:sp>
        <p:nvSpPr>
          <p:cNvPr id="559" name="Called once when…"/>
          <p:cNvSpPr txBox="1"/>
          <p:nvPr/>
        </p:nvSpPr>
        <p:spPr>
          <a:xfrm>
            <a:off x="14314047" y="2999897"/>
            <a:ext cx="6781540" cy="334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Called once when </a:t>
            </a:r>
          </a:p>
          <a:p>
            <a:pPr>
              <a:defRPr b="0" sz="6300">
                <a:solidFill>
                  <a:schemeClr val="accent6"/>
                </a:solidFill>
                <a:latin typeface="+mn-lt"/>
                <a:ea typeface="+mn-ea"/>
                <a:cs typeface="+mn-cs"/>
                <a:sym typeface="Open Sans Condensed Bold"/>
              </a:defRPr>
            </a:pPr>
            <a:r>
              <a:t>a user connects — </a:t>
            </a:r>
          </a:p>
          <a:p>
            <a:pPr>
              <a:defRPr b="0" sz="6300">
                <a:solidFill>
                  <a:schemeClr val="accent6"/>
                </a:solidFill>
                <a:latin typeface="+mn-lt"/>
                <a:ea typeface="+mn-ea"/>
                <a:cs typeface="+mn-cs"/>
                <a:sym typeface="Open Sans Condensed Bold"/>
              </a:defRPr>
            </a:pPr>
            <a:r>
              <a:t>once for each session</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A9A9A9"/>
                </a:solidFill>
                <a:latin typeface="Monaco"/>
                <a:ea typeface="Monaco"/>
                <a:cs typeface="Monaco"/>
                <a:sym typeface="Monaco"/>
              </a:defRPr>
            </a:pPr>
            <a:r>
              <a:t>library(shiny)</a:t>
            </a:r>
          </a:p>
          <a:p>
            <a:pPr algn="l">
              <a:spcBef>
                <a:spcPts val="4500"/>
              </a:spcBef>
              <a:defRPr>
                <a:solidFill>
                  <a:srgbClr val="A9A9A9"/>
                </a:solidFill>
                <a:latin typeface="Monaco"/>
                <a:ea typeface="Monaco"/>
                <a:cs typeface="Monaco"/>
                <a:sym typeface="Monaco"/>
              </a:defRPr>
            </a:pPr>
            <a:r>
              <a:t>ui &lt;- fluidPage()</a:t>
            </a:r>
          </a:p>
          <a:p>
            <a:pPr algn="l">
              <a:spcBef>
                <a:spcPts val="4500"/>
              </a:spcBef>
              <a:defRPr>
                <a:solidFill>
                  <a:schemeClr val="accent6"/>
                </a:solidFill>
                <a:latin typeface="Monaco"/>
                <a:ea typeface="Monaco"/>
                <a:cs typeface="Monaco"/>
                <a:sym typeface="Monaco"/>
              </a:defRPr>
            </a:pPr>
            <a:r>
              <a:rPr>
                <a:solidFill>
                  <a:srgbClr val="A9A9A9"/>
                </a:solidFill>
              </a:rPr>
              <a:t>server &lt;- function(input, output) {</a:t>
            </a:r>
            <a:r>
              <a:t>…</a:t>
            </a:r>
            <a:r>
              <a:rPr>
                <a:solidFill>
                  <a:srgbClr val="A9A9A9"/>
                </a:solidFill>
              </a:rPr>
              <a:t>}</a:t>
            </a:r>
          </a:p>
          <a:p>
            <a:pPr algn="l">
              <a:spcBef>
                <a:spcPts val="4500"/>
              </a:spcBef>
              <a:defRPr>
                <a:solidFill>
                  <a:srgbClr val="A9A9A9"/>
                </a:solidFill>
                <a:latin typeface="Monaco"/>
                <a:ea typeface="Monaco"/>
                <a:cs typeface="Monaco"/>
                <a:sym typeface="Monaco"/>
              </a:defRPr>
            </a:pPr>
            <a:r>
              <a:t>shinyApp(ui = ui, server = server)</a:t>
            </a:r>
          </a:p>
        </p:txBody>
      </p:sp>
      <p:sp>
        <p:nvSpPr>
          <p:cNvPr id="564" name="Shiny Application Structure"/>
          <p:cNvSpPr txBox="1"/>
          <p:nvPr>
            <p:ph type="body" idx="14"/>
          </p:nvPr>
        </p:nvSpPr>
        <p:spPr>
          <a:prstGeom prst="rect">
            <a:avLst/>
          </a:prstGeom>
        </p:spPr>
        <p:txBody>
          <a:bodyPr/>
          <a:lstStyle/>
          <a:p>
            <a:pPr/>
            <a:r>
              <a:t>Shiny Application Structure</a:t>
            </a:r>
          </a:p>
        </p:txBody>
      </p:sp>
      <p:sp>
        <p:nvSpPr>
          <p:cNvPr id="565" name="Arrow"/>
          <p:cNvSpPr/>
          <p:nvPr/>
        </p:nvSpPr>
        <p:spPr>
          <a:xfrm rot="3361207">
            <a:off x="19276390" y="6027127"/>
            <a:ext cx="1807956" cy="1000206"/>
          </a:xfrm>
          <a:prstGeom prst="rightArrow">
            <a:avLst>
              <a:gd name="adj1" fmla="val 32000"/>
              <a:gd name="adj2" fmla="val 81263"/>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66" name="Chunks of code…"/>
          <p:cNvSpPr txBox="1"/>
          <p:nvPr/>
        </p:nvSpPr>
        <p:spPr>
          <a:xfrm>
            <a:off x="11363357" y="2577129"/>
            <a:ext cx="8244223" cy="34069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Chunks of code </a:t>
            </a:r>
          </a:p>
          <a:p>
            <a:pPr>
              <a:defRPr b="0" sz="6300">
                <a:solidFill>
                  <a:schemeClr val="accent6"/>
                </a:solidFill>
                <a:latin typeface="+mn-lt"/>
                <a:ea typeface="+mn-ea"/>
                <a:cs typeface="+mn-cs"/>
                <a:sym typeface="Open Sans Condensed Bold"/>
              </a:defRPr>
            </a:pPr>
            <a:r>
              <a:t>inside </a:t>
            </a:r>
            <a:r>
              <a:rPr>
                <a:latin typeface="Monaco"/>
                <a:ea typeface="Monaco"/>
                <a:cs typeface="Monaco"/>
                <a:sym typeface="Monaco"/>
              </a:rPr>
              <a:t>server</a:t>
            </a:r>
            <a:r>
              <a:t> function </a:t>
            </a:r>
          </a:p>
          <a:p>
            <a:pPr>
              <a:defRPr b="0" sz="6300">
                <a:solidFill>
                  <a:schemeClr val="accent6"/>
                </a:solidFill>
                <a:latin typeface="+mn-lt"/>
                <a:ea typeface="+mn-ea"/>
                <a:cs typeface="+mn-cs"/>
                <a:sym typeface="Open Sans Condensed Bold"/>
              </a:defRPr>
            </a:pPr>
            <a:r>
              <a:t>can be called many times</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library(shiny)…"/>
          <p:cNvSpPr txBox="1"/>
          <p:nvPr>
            <p:ph type="body" idx="13"/>
          </p:nvPr>
        </p:nvSpPr>
        <p:spPr>
          <a:xfrm>
            <a:off x="1167411" y="3262757"/>
            <a:ext cx="22049177" cy="84072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571" name="Shiny Application Structure"/>
          <p:cNvSpPr txBox="1"/>
          <p:nvPr>
            <p:ph type="body" idx="14"/>
          </p:nvPr>
        </p:nvSpPr>
        <p:spPr>
          <a:prstGeom prst="rect">
            <a:avLst/>
          </a:prstGeom>
        </p:spPr>
        <p:txBody>
          <a:bodyPr/>
          <a:lstStyle/>
          <a:p>
            <a:pPr/>
            <a:r>
              <a:t>Shiny Application Structure</a:t>
            </a:r>
          </a:p>
        </p:txBody>
      </p:sp>
      <p:sp>
        <p:nvSpPr>
          <p:cNvPr id="572" name="Arrow"/>
          <p:cNvSpPr/>
          <p:nvPr/>
        </p:nvSpPr>
        <p:spPr>
          <a:xfrm rot="9795214">
            <a:off x="9364883" y="4518916"/>
            <a:ext cx="3485297" cy="1000206"/>
          </a:xfrm>
          <a:prstGeom prst="rightArrow">
            <a:avLst>
              <a:gd name="adj1" fmla="val 32000"/>
              <a:gd name="adj2" fmla="val 81263"/>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73" name="Add code that should only be called…"/>
          <p:cNvSpPr txBox="1"/>
          <p:nvPr/>
        </p:nvSpPr>
        <p:spPr>
          <a:xfrm>
            <a:off x="13055972" y="3587409"/>
            <a:ext cx="9593610"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6300">
                <a:solidFill>
                  <a:schemeClr val="accent6"/>
                </a:solidFill>
                <a:latin typeface="+mj-lt"/>
                <a:ea typeface="+mj-ea"/>
                <a:cs typeface="+mj-cs"/>
                <a:sym typeface="Open Sans Condensed Light"/>
              </a:defRPr>
            </a:pPr>
            <a:r>
              <a:t>Add code that should only be called </a:t>
            </a:r>
          </a:p>
          <a:p>
            <a:pPr algn="l">
              <a:defRPr b="0" sz="6300">
                <a:solidFill>
                  <a:schemeClr val="accent6"/>
                </a:solidFill>
                <a:latin typeface="+mj-lt"/>
                <a:ea typeface="+mj-ea"/>
                <a:cs typeface="+mj-cs"/>
                <a:sym typeface="Open Sans Condensed Light"/>
              </a:defRPr>
            </a:pPr>
            <a:r>
              <a:rPr>
                <a:latin typeface="+mn-lt"/>
                <a:ea typeface="+mn-ea"/>
                <a:cs typeface="+mn-cs"/>
                <a:sym typeface="Open Sans Condensed Bold"/>
              </a:rPr>
              <a:t>once per application</a:t>
            </a:r>
            <a:r>
              <a:t> here</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library(shiny)…"/>
          <p:cNvSpPr txBox="1"/>
          <p:nvPr>
            <p:ph type="body" idx="13"/>
          </p:nvPr>
        </p:nvSpPr>
        <p:spPr>
          <a:xfrm>
            <a:off x="1167411" y="2781108"/>
            <a:ext cx="22049177" cy="101979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p>
          <a:p>
            <a:pPr algn="l">
              <a:spcBef>
                <a:spcPts val="4500"/>
              </a:spcBef>
              <a:defRPr>
                <a:solidFill>
                  <a:srgbClr val="000000"/>
                </a:solidFill>
                <a:latin typeface="Monaco"/>
                <a:ea typeface="Monaco"/>
                <a:cs typeface="Monaco"/>
                <a:sym typeface="Monaco"/>
              </a:defRPr>
            </a:pPr>
            <a:r>
              <a:t>}</a:t>
            </a:r>
          </a:p>
          <a:p>
            <a:pPr algn="l">
              <a:spcBef>
                <a:spcPts val="4500"/>
              </a:spcBef>
              <a:defRPr>
                <a:solidFill>
                  <a:srgbClr val="000000"/>
                </a:solidFill>
                <a:latin typeface="Monaco"/>
                <a:ea typeface="Monaco"/>
                <a:cs typeface="Monaco"/>
                <a:sym typeface="Monaco"/>
              </a:defRPr>
            </a:pPr>
            <a:r>
              <a:t>shinyApp(ui = ui, server = server)</a:t>
            </a:r>
          </a:p>
        </p:txBody>
      </p:sp>
      <p:sp>
        <p:nvSpPr>
          <p:cNvPr id="578" name="Shiny Application Structure"/>
          <p:cNvSpPr txBox="1"/>
          <p:nvPr>
            <p:ph type="body" idx="14"/>
          </p:nvPr>
        </p:nvSpPr>
        <p:spPr>
          <a:prstGeom prst="rect">
            <a:avLst/>
          </a:prstGeom>
        </p:spPr>
        <p:txBody>
          <a:bodyPr/>
          <a:lstStyle/>
          <a:p>
            <a:pPr/>
            <a:r>
              <a:t>Shiny Application Structure</a:t>
            </a:r>
          </a:p>
        </p:txBody>
      </p:sp>
      <p:sp>
        <p:nvSpPr>
          <p:cNvPr id="579" name="Add code that should only be called…"/>
          <p:cNvSpPr txBox="1"/>
          <p:nvPr/>
        </p:nvSpPr>
        <p:spPr>
          <a:xfrm>
            <a:off x="13445793" y="8068128"/>
            <a:ext cx="9593611"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6300">
                <a:solidFill>
                  <a:schemeClr val="accent6"/>
                </a:solidFill>
                <a:latin typeface="+mj-lt"/>
                <a:ea typeface="+mj-ea"/>
                <a:cs typeface="+mj-cs"/>
                <a:sym typeface="Open Sans Condensed Light"/>
              </a:defRPr>
            </a:pPr>
            <a:r>
              <a:t>Add code that should only be called </a:t>
            </a:r>
          </a:p>
          <a:p>
            <a:pPr algn="l">
              <a:defRPr b="0" sz="6300">
                <a:solidFill>
                  <a:schemeClr val="accent6"/>
                </a:solidFill>
                <a:latin typeface="+mj-lt"/>
                <a:ea typeface="+mj-ea"/>
                <a:cs typeface="+mj-cs"/>
                <a:sym typeface="Open Sans Condensed Light"/>
              </a:defRPr>
            </a:pPr>
            <a:r>
              <a:rPr>
                <a:latin typeface="+mn-lt"/>
                <a:ea typeface="+mn-ea"/>
                <a:cs typeface="+mn-cs"/>
                <a:sym typeface="Open Sans Condensed Bold"/>
              </a:rPr>
              <a:t>once per session</a:t>
            </a:r>
            <a:r>
              <a:t> here</a:t>
            </a:r>
          </a:p>
        </p:txBody>
      </p:sp>
      <p:sp>
        <p:nvSpPr>
          <p:cNvPr id="580" name="Arrow"/>
          <p:cNvSpPr/>
          <p:nvPr/>
        </p:nvSpPr>
        <p:spPr>
          <a:xfrm rot="10935214">
            <a:off x="8627542" y="7937904"/>
            <a:ext cx="4382679" cy="1000206"/>
          </a:xfrm>
          <a:prstGeom prst="rightArrow">
            <a:avLst>
              <a:gd name="adj1" fmla="val 32000"/>
              <a:gd name="adj2" fmla="val 81263"/>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81" name="output$x &lt;- …"/>
          <p:cNvSpPr txBox="1"/>
          <p:nvPr/>
        </p:nvSpPr>
        <p:spPr>
          <a:xfrm>
            <a:off x="2993208" y="9225915"/>
            <a:ext cx="4572727" cy="815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500">
                <a:solidFill>
                  <a:srgbClr val="A9A9A9"/>
                </a:solidFill>
                <a:latin typeface="Monaco"/>
                <a:ea typeface="Monaco"/>
                <a:cs typeface="Monaco"/>
                <a:sym typeface="Monaco"/>
              </a:defRPr>
            </a:lvl1pPr>
          </a:lstStyle>
          <a:p>
            <a:pPr/>
            <a:r>
              <a:t>output$x &lt;- …</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Reactivity"/>
          <p:cNvSpPr txBox="1"/>
          <p:nvPr>
            <p:ph type="title"/>
          </p:nvPr>
        </p:nvSpPr>
        <p:spPr>
          <a:prstGeom prst="rect">
            <a:avLst/>
          </a:prstGeom>
        </p:spPr>
        <p:txBody>
          <a:bodyPr/>
          <a:lstStyle>
            <a:lvl1pPr defTabSz="742950">
              <a:defRPr sz="12600"/>
            </a:lvl1pPr>
          </a:lstStyle>
          <a:p>
            <a:pPr/>
            <a:r>
              <a:t>Reactivity</a:t>
            </a:r>
          </a:p>
        </p:txBody>
      </p:sp>
      <p:sp>
        <p:nvSpPr>
          <p:cNvPr id="586" name="input is a reactive source…"/>
          <p:cNvSpPr txBox="1"/>
          <p:nvPr>
            <p:ph type="body" idx="1"/>
          </p:nvPr>
        </p:nvSpPr>
        <p:spPr>
          <a:prstGeom prst="rect">
            <a:avLst/>
          </a:prstGeom>
        </p:spPr>
        <p:txBody>
          <a:bodyPr/>
          <a:lstStyle/>
          <a:p>
            <a:pPr>
              <a:defRPr sz="6600"/>
            </a:pPr>
            <a:r>
              <a:rPr>
                <a:latin typeface="Monaco"/>
                <a:ea typeface="Monaco"/>
                <a:cs typeface="Monaco"/>
                <a:sym typeface="Monaco"/>
              </a:rPr>
              <a:t>input</a:t>
            </a:r>
            <a:r>
              <a:t> is a reactive source</a:t>
            </a:r>
          </a:p>
          <a:p>
            <a:pPr>
              <a:defRPr sz="6600"/>
            </a:pPr>
            <a:r>
              <a:rPr>
                <a:latin typeface="Monaco"/>
                <a:ea typeface="Monaco"/>
                <a:cs typeface="Monaco"/>
                <a:sym typeface="Monaco"/>
              </a:rPr>
              <a:t>output</a:t>
            </a:r>
            <a:r>
              <a:t> is a reactive endpoint</a:t>
            </a:r>
          </a:p>
          <a:p>
            <a:pPr>
              <a:defRPr sz="6600"/>
            </a:pPr>
            <a:r>
              <a:t>Shiny manages </a:t>
            </a:r>
            <a:r>
              <a:rPr>
                <a:latin typeface="Monaco"/>
                <a:ea typeface="Monaco"/>
                <a:cs typeface="Monaco"/>
                <a:sym typeface="Monaco"/>
              </a:rPr>
              <a:t>input</a:t>
            </a:r>
            <a:r>
              <a:t> and </a:t>
            </a:r>
            <a:r>
              <a:rPr>
                <a:latin typeface="Monaco"/>
                <a:ea typeface="Monaco"/>
                <a:cs typeface="Monaco"/>
                <a:sym typeface="Monaco"/>
              </a:rPr>
              <a:t>output</a:t>
            </a:r>
            <a:r>
              <a:t> for you</a:t>
            </a:r>
          </a:p>
          <a:p>
            <a:pPr>
              <a:defRPr sz="6600"/>
            </a:pPr>
            <a:r>
              <a:t>You can </a:t>
            </a:r>
          </a:p>
          <a:p>
            <a:pPr lvl="1">
              <a:defRPr sz="6600"/>
            </a:pPr>
            <a:r>
              <a:t>Define other relationships</a:t>
            </a:r>
          </a:p>
          <a:p>
            <a:pPr lvl="1">
              <a:defRPr sz="6600"/>
            </a:pPr>
            <a:r>
              <a:t>Create more complicated conditions</a:t>
            </a:r>
          </a:p>
          <a:p>
            <a:pPr lvl="1">
              <a:defRPr sz="6600"/>
            </a:pPr>
            <a:r>
              <a:t>Trigger events</a:t>
            </a:r>
          </a:p>
          <a:p>
            <a:pPr lvl="1">
              <a:defRPr sz="6600"/>
            </a:pPr>
            <a:r>
              <a:t>Interrupt relationships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8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8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8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58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586">
                                            <p:txEl>
                                              <p:pRg st="3" end="3"/>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586">
                                            <p:txEl>
                                              <p:pRg st="4" end="4"/>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586">
                                            <p:txEl>
                                              <p:pRg st="5" end="5"/>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586">
                                            <p:txEl>
                                              <p:pRg st="6" end="6"/>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586">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586" grpId="1"/>
    </p:bldLst>
  </p:timing>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0" name="Exercise 2"/>
          <p:cNvSpPr txBox="1"/>
          <p:nvPr>
            <p:ph type="title"/>
          </p:nvPr>
        </p:nvSpPr>
        <p:spPr>
          <a:prstGeom prst="rect">
            <a:avLst/>
          </a:prstGeom>
        </p:spPr>
        <p:txBody>
          <a:bodyPr/>
          <a:lstStyle/>
          <a:p>
            <a:pPr/>
            <a:r>
              <a:t>Exercise 2</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library(shiny)…"/>
          <p:cNvSpPr txBox="1"/>
          <p:nvPr>
            <p:ph type="body" idx="13"/>
          </p:nvPr>
        </p:nvSpPr>
        <p:spPr>
          <a:xfrm>
            <a:off x="1167411" y="119096"/>
            <a:ext cx="22049177" cy="13477808"/>
          </a:xfrm>
          <a:prstGeom prst="rect">
            <a:avLst/>
          </a:prstGeom>
          <a:extLst>
            <a:ext uri="{C572A759-6A51-4108-AA02-DFA0A04FC94B}">
              <ma14:wrappingTextBoxFlag xmlns:ma14="http://schemas.microsoft.com/office/mac/drawingml/2011/main" val="1"/>
            </a:ext>
          </a:extLst>
        </p:spPr>
        <p:txBody>
          <a:bodyPr/>
          <a:lstStyle/>
          <a:p>
            <a:pPr algn="l">
              <a:defRPr sz="3300">
                <a:solidFill>
                  <a:srgbClr val="000000"/>
                </a:solidFill>
                <a:latin typeface="Monaco"/>
                <a:ea typeface="Monaco"/>
                <a:cs typeface="Monaco"/>
                <a:sym typeface="Monaco"/>
              </a:defRPr>
            </a:pPr>
            <a:r>
              <a:t>library(shiny)</a:t>
            </a:r>
          </a:p>
          <a:p>
            <a:pPr algn="l">
              <a:defRPr sz="3300">
                <a:solidFill>
                  <a:srgbClr val="000000"/>
                </a:solidFill>
                <a:latin typeface="Monaco"/>
                <a:ea typeface="Monaco"/>
                <a:cs typeface="Monaco"/>
                <a:sym typeface="Monaco"/>
              </a:defRPr>
            </a:pPr>
            <a:r>
              <a:t>library(readr)</a:t>
            </a:r>
          </a:p>
          <a:p>
            <a:pPr algn="l">
              <a:defRPr sz="3300">
                <a:solidFill>
                  <a:srgbClr val="000000"/>
                </a:solidFill>
                <a:latin typeface="Monaco"/>
                <a:ea typeface="Monaco"/>
                <a:cs typeface="Monaco"/>
                <a:sym typeface="Monaco"/>
              </a:defRPr>
            </a:pPr>
            <a:r>
              <a:t>library(ggplot2)</a:t>
            </a:r>
          </a:p>
          <a:p>
            <a:pPr algn="l">
              <a:defRPr sz="3300">
                <a:solidFill>
                  <a:srgbClr val="000000"/>
                </a:solidFill>
                <a:latin typeface="Monaco"/>
                <a:ea typeface="Monaco"/>
                <a:cs typeface="Monaco"/>
                <a:sym typeface="Monaco"/>
              </a:defRPr>
            </a:pPr>
          </a:p>
          <a:p>
            <a:pPr algn="l">
              <a:defRPr sz="3300">
                <a:solidFill>
                  <a:srgbClr val="000000"/>
                </a:solidFill>
                <a:latin typeface="Monaco"/>
                <a:ea typeface="Monaco"/>
                <a:cs typeface="Monaco"/>
                <a:sym typeface="Monaco"/>
              </a:defRPr>
            </a:pPr>
            <a:r>
              <a:t>data &lt;- read_csv("africadata.csv")</a:t>
            </a:r>
          </a:p>
          <a:p>
            <a:pPr algn="l">
              <a:defRPr sz="3300">
                <a:solidFill>
                  <a:srgbClr val="000000"/>
                </a:solidFill>
                <a:latin typeface="Monaco"/>
                <a:ea typeface="Monaco"/>
                <a:cs typeface="Monaco"/>
                <a:sym typeface="Monaco"/>
              </a:defRPr>
            </a:pPr>
          </a:p>
          <a:p>
            <a:pPr algn="l">
              <a:defRPr sz="3300">
                <a:solidFill>
                  <a:srgbClr val="000000"/>
                </a:solidFill>
                <a:latin typeface="Monaco"/>
                <a:ea typeface="Monaco"/>
                <a:cs typeface="Monaco"/>
                <a:sym typeface="Monaco"/>
              </a:defRPr>
            </a:pPr>
            <a:r>
              <a:t>ui &lt;- fluidPage(</a:t>
            </a:r>
          </a:p>
          <a:p>
            <a:pPr algn="l">
              <a:defRPr sz="3300">
                <a:solidFill>
                  <a:srgbClr val="000000"/>
                </a:solidFill>
                <a:latin typeface="Monaco"/>
                <a:ea typeface="Monaco"/>
                <a:cs typeface="Monaco"/>
                <a:sym typeface="Monaco"/>
              </a:defRPr>
            </a:pPr>
            <a:r>
              <a:t>  titlePanel("Africa: Country Size"),</a:t>
            </a:r>
          </a:p>
          <a:p>
            <a:pPr algn="l">
              <a:defRPr sz="3300">
                <a:solidFill>
                  <a:srgbClr val="000000"/>
                </a:solidFill>
                <a:latin typeface="Monaco"/>
                <a:ea typeface="Monaco"/>
                <a:cs typeface="Monaco"/>
                <a:sym typeface="Monaco"/>
              </a:defRPr>
            </a:pPr>
            <a:r>
              <a:t>  sidebarLayout(</a:t>
            </a:r>
          </a:p>
          <a:p>
            <a:pPr algn="l">
              <a:defRPr sz="3300">
                <a:solidFill>
                  <a:srgbClr val="000000"/>
                </a:solidFill>
                <a:latin typeface="Monaco"/>
                <a:ea typeface="Monaco"/>
                <a:cs typeface="Monaco"/>
                <a:sym typeface="Monaco"/>
              </a:defRPr>
            </a:pPr>
            <a:r>
              <a:t>    sidebarPanel(</a:t>
            </a:r>
          </a:p>
          <a:p>
            <a:pPr algn="l">
              <a:defRPr sz="3300">
                <a:solidFill>
                  <a:srgbClr val="000000"/>
                </a:solidFill>
                <a:latin typeface="Monaco"/>
                <a:ea typeface="Monaco"/>
                <a:cs typeface="Monaco"/>
                <a:sym typeface="Monaco"/>
              </a:defRPr>
            </a:pPr>
            <a:r>
              <a:t>      selectInput(inputId = "yval", </a:t>
            </a:r>
          </a:p>
          <a:p>
            <a:pPr algn="l">
              <a:defRPr sz="3300">
                <a:solidFill>
                  <a:srgbClr val="000000"/>
                </a:solidFill>
                <a:latin typeface="Monaco"/>
                <a:ea typeface="Monaco"/>
                <a:cs typeface="Monaco"/>
                <a:sym typeface="Monaco"/>
              </a:defRPr>
            </a:pPr>
            <a:r>
              <a:t>                  label = "Y-axis:",</a:t>
            </a:r>
          </a:p>
          <a:p>
            <a:pPr algn="l">
              <a:defRPr sz="3300">
                <a:solidFill>
                  <a:srgbClr val="000000"/>
                </a:solidFill>
                <a:latin typeface="Monaco"/>
                <a:ea typeface="Monaco"/>
                <a:cs typeface="Monaco"/>
                <a:sym typeface="Monaco"/>
              </a:defRPr>
            </a:pPr>
            <a:r>
              <a:t>                  choices = c("GDP" = "gdp_2017", "Population" = "pop_2017",</a:t>
            </a:r>
          </a:p>
          <a:p>
            <a:pPr algn="l">
              <a:defRPr sz="3300">
                <a:solidFill>
                  <a:srgbClr val="000000"/>
                </a:solidFill>
                <a:latin typeface="Monaco"/>
                <a:ea typeface="Monaco"/>
                <a:cs typeface="Monaco"/>
                <a:sym typeface="Monaco"/>
              </a:defRPr>
            </a:pPr>
            <a:r>
              <a:t>                                 "Railroads" = "rail", "Roads" = "road"),</a:t>
            </a:r>
          </a:p>
          <a:p>
            <a:pPr algn="l">
              <a:defRPr sz="3300">
                <a:solidFill>
                  <a:srgbClr val="000000"/>
                </a:solidFill>
                <a:latin typeface="Monaco"/>
                <a:ea typeface="Monaco"/>
                <a:cs typeface="Monaco"/>
                <a:sym typeface="Monaco"/>
              </a:defRPr>
            </a:pPr>
            <a:r>
              <a:t>                  selected = "gdp_2017")</a:t>
            </a:r>
          </a:p>
          <a:p>
            <a:pPr algn="l">
              <a:defRPr sz="3300">
                <a:solidFill>
                  <a:srgbClr val="000000"/>
                </a:solidFill>
                <a:latin typeface="Monaco"/>
                <a:ea typeface="Monaco"/>
                <a:cs typeface="Monaco"/>
                <a:sym typeface="Monaco"/>
              </a:defRPr>
            </a:pPr>
            <a:r>
              <a:t>    ), </a:t>
            </a:r>
          </a:p>
          <a:p>
            <a:pPr algn="l">
              <a:defRPr sz="3300">
                <a:solidFill>
                  <a:srgbClr val="000000"/>
                </a:solidFill>
                <a:latin typeface="Monaco"/>
                <a:ea typeface="Monaco"/>
                <a:cs typeface="Monaco"/>
                <a:sym typeface="Monaco"/>
              </a:defRPr>
            </a:pPr>
            <a:r>
              <a:t>    mainPanel(</a:t>
            </a:r>
          </a:p>
          <a:p>
            <a:pPr algn="l">
              <a:defRPr sz="3300">
                <a:solidFill>
                  <a:srgbClr val="000000"/>
                </a:solidFill>
                <a:latin typeface="Monaco"/>
                <a:ea typeface="Monaco"/>
                <a:cs typeface="Monaco"/>
                <a:sym typeface="Monaco"/>
              </a:defRPr>
            </a:pPr>
            <a:r>
              <a:t>      plotOutput("plot1")</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verticalLayout(</a:t>
            </a:r>
          </a:p>
          <a:p>
            <a:pPr algn="l">
              <a:defRPr sz="3300">
                <a:solidFill>
                  <a:srgbClr val="000000"/>
                </a:solidFill>
                <a:latin typeface="Monaco"/>
                <a:ea typeface="Monaco"/>
                <a:cs typeface="Monaco"/>
                <a:sym typeface="Monaco"/>
              </a:defRPr>
            </a:pPr>
            <a:r>
              <a:t>    DT::dataTableOutput("datatable1")</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a:t>
            </a:r>
          </a:p>
        </p:txBody>
      </p:sp>
      <p:sp>
        <p:nvSpPr>
          <p:cNvPr id="593" name="Rectangle"/>
          <p:cNvSpPr/>
          <p:nvPr/>
        </p:nvSpPr>
        <p:spPr>
          <a:xfrm>
            <a:off x="981944" y="2084502"/>
            <a:ext cx="9127527" cy="1176813"/>
          </a:xfrm>
          <a:prstGeom prst="rect">
            <a:avLst/>
          </a:prstGeom>
          <a:ln w="1143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library(shiny)…"/>
          <p:cNvSpPr txBox="1"/>
          <p:nvPr>
            <p:ph type="body" idx="13"/>
          </p:nvPr>
        </p:nvSpPr>
        <p:spPr>
          <a:xfrm>
            <a:off x="1167411" y="119096"/>
            <a:ext cx="22049177" cy="13477808"/>
          </a:xfrm>
          <a:prstGeom prst="rect">
            <a:avLst/>
          </a:prstGeom>
          <a:extLst>
            <a:ext uri="{C572A759-6A51-4108-AA02-DFA0A04FC94B}">
              <ma14:wrappingTextBoxFlag xmlns:ma14="http://schemas.microsoft.com/office/mac/drawingml/2011/main" val="1"/>
            </a:ext>
          </a:extLst>
        </p:spPr>
        <p:txBody>
          <a:bodyPr/>
          <a:lstStyle/>
          <a:p>
            <a:pPr algn="l">
              <a:defRPr sz="3300">
                <a:solidFill>
                  <a:srgbClr val="000000"/>
                </a:solidFill>
                <a:latin typeface="Monaco"/>
                <a:ea typeface="Monaco"/>
                <a:cs typeface="Monaco"/>
                <a:sym typeface="Monaco"/>
              </a:defRPr>
            </a:pPr>
            <a:r>
              <a:t>library(shiny)</a:t>
            </a:r>
          </a:p>
          <a:p>
            <a:pPr algn="l">
              <a:defRPr sz="3300">
                <a:solidFill>
                  <a:srgbClr val="000000"/>
                </a:solidFill>
                <a:latin typeface="Monaco"/>
                <a:ea typeface="Monaco"/>
                <a:cs typeface="Monaco"/>
                <a:sym typeface="Monaco"/>
              </a:defRPr>
            </a:pPr>
            <a:r>
              <a:t>library(readr)</a:t>
            </a:r>
          </a:p>
          <a:p>
            <a:pPr algn="l">
              <a:defRPr sz="3300">
                <a:solidFill>
                  <a:srgbClr val="000000"/>
                </a:solidFill>
                <a:latin typeface="Monaco"/>
                <a:ea typeface="Monaco"/>
                <a:cs typeface="Monaco"/>
                <a:sym typeface="Monaco"/>
              </a:defRPr>
            </a:pPr>
            <a:r>
              <a:t>library(ggplot2)</a:t>
            </a:r>
          </a:p>
          <a:p>
            <a:pPr algn="l">
              <a:defRPr sz="3300">
                <a:solidFill>
                  <a:srgbClr val="000000"/>
                </a:solidFill>
                <a:latin typeface="Monaco"/>
                <a:ea typeface="Monaco"/>
                <a:cs typeface="Monaco"/>
                <a:sym typeface="Monaco"/>
              </a:defRPr>
            </a:pPr>
          </a:p>
          <a:p>
            <a:pPr algn="l">
              <a:defRPr sz="3300">
                <a:solidFill>
                  <a:srgbClr val="000000"/>
                </a:solidFill>
                <a:latin typeface="Monaco"/>
                <a:ea typeface="Monaco"/>
                <a:cs typeface="Monaco"/>
                <a:sym typeface="Monaco"/>
              </a:defRPr>
            </a:pPr>
            <a:r>
              <a:t>data &lt;- read_csv("africadata.csv")</a:t>
            </a:r>
          </a:p>
          <a:p>
            <a:pPr algn="l">
              <a:defRPr sz="3300">
                <a:solidFill>
                  <a:srgbClr val="000000"/>
                </a:solidFill>
                <a:latin typeface="Monaco"/>
                <a:ea typeface="Monaco"/>
                <a:cs typeface="Monaco"/>
                <a:sym typeface="Monaco"/>
              </a:defRPr>
            </a:pPr>
          </a:p>
          <a:p>
            <a:pPr algn="l">
              <a:defRPr sz="3300">
                <a:solidFill>
                  <a:srgbClr val="000000"/>
                </a:solidFill>
                <a:latin typeface="Monaco"/>
                <a:ea typeface="Monaco"/>
                <a:cs typeface="Monaco"/>
                <a:sym typeface="Monaco"/>
              </a:defRPr>
            </a:pPr>
            <a:r>
              <a:t>ui &lt;- fluidPage(</a:t>
            </a:r>
          </a:p>
          <a:p>
            <a:pPr algn="l">
              <a:defRPr sz="3300">
                <a:solidFill>
                  <a:srgbClr val="000000"/>
                </a:solidFill>
                <a:latin typeface="Monaco"/>
                <a:ea typeface="Monaco"/>
                <a:cs typeface="Monaco"/>
                <a:sym typeface="Monaco"/>
              </a:defRPr>
            </a:pPr>
            <a:r>
              <a:t>  titlePanel("Africa: Country Size"),</a:t>
            </a:r>
          </a:p>
          <a:p>
            <a:pPr algn="l">
              <a:defRPr sz="3300">
                <a:solidFill>
                  <a:srgbClr val="000000"/>
                </a:solidFill>
                <a:latin typeface="Monaco"/>
                <a:ea typeface="Monaco"/>
                <a:cs typeface="Monaco"/>
                <a:sym typeface="Monaco"/>
              </a:defRPr>
            </a:pPr>
            <a:r>
              <a:t>  sidebarLayout(</a:t>
            </a:r>
          </a:p>
          <a:p>
            <a:pPr algn="l">
              <a:defRPr sz="3300">
                <a:solidFill>
                  <a:srgbClr val="000000"/>
                </a:solidFill>
                <a:latin typeface="Monaco"/>
                <a:ea typeface="Monaco"/>
                <a:cs typeface="Monaco"/>
                <a:sym typeface="Monaco"/>
              </a:defRPr>
            </a:pPr>
            <a:r>
              <a:t>    sidebarPanel(</a:t>
            </a:r>
          </a:p>
          <a:p>
            <a:pPr algn="l">
              <a:defRPr sz="3300">
                <a:solidFill>
                  <a:srgbClr val="000000"/>
                </a:solidFill>
                <a:latin typeface="Monaco"/>
                <a:ea typeface="Monaco"/>
                <a:cs typeface="Monaco"/>
                <a:sym typeface="Monaco"/>
              </a:defRPr>
            </a:pPr>
            <a:r>
              <a:t>      selectInput(inputId = "yval", </a:t>
            </a:r>
          </a:p>
          <a:p>
            <a:pPr algn="l">
              <a:defRPr sz="3300">
                <a:solidFill>
                  <a:srgbClr val="000000"/>
                </a:solidFill>
                <a:latin typeface="Monaco"/>
                <a:ea typeface="Monaco"/>
                <a:cs typeface="Monaco"/>
                <a:sym typeface="Monaco"/>
              </a:defRPr>
            </a:pPr>
            <a:r>
              <a:t>                  label = "Y-axis:",</a:t>
            </a:r>
          </a:p>
          <a:p>
            <a:pPr algn="l">
              <a:defRPr sz="3300">
                <a:solidFill>
                  <a:srgbClr val="000000"/>
                </a:solidFill>
                <a:latin typeface="Monaco"/>
                <a:ea typeface="Monaco"/>
                <a:cs typeface="Monaco"/>
                <a:sym typeface="Monaco"/>
              </a:defRPr>
            </a:pPr>
            <a:r>
              <a:t>                  choices = c("GDP" = "gdp_2017", "Population" = "pop_2017",</a:t>
            </a:r>
          </a:p>
          <a:p>
            <a:pPr algn="l">
              <a:defRPr sz="3300">
                <a:solidFill>
                  <a:srgbClr val="000000"/>
                </a:solidFill>
                <a:latin typeface="Monaco"/>
                <a:ea typeface="Monaco"/>
                <a:cs typeface="Monaco"/>
                <a:sym typeface="Monaco"/>
              </a:defRPr>
            </a:pPr>
            <a:r>
              <a:t>                                 "Railroads" = "rail", "Roads" = "road"),</a:t>
            </a:r>
          </a:p>
          <a:p>
            <a:pPr algn="l">
              <a:defRPr sz="3300">
                <a:solidFill>
                  <a:srgbClr val="000000"/>
                </a:solidFill>
                <a:latin typeface="Monaco"/>
                <a:ea typeface="Monaco"/>
                <a:cs typeface="Monaco"/>
                <a:sym typeface="Monaco"/>
              </a:defRPr>
            </a:pPr>
            <a:r>
              <a:t>                  selected = "gdp_2017")</a:t>
            </a:r>
          </a:p>
          <a:p>
            <a:pPr algn="l">
              <a:defRPr sz="3300">
                <a:solidFill>
                  <a:srgbClr val="000000"/>
                </a:solidFill>
                <a:latin typeface="Monaco"/>
                <a:ea typeface="Monaco"/>
                <a:cs typeface="Monaco"/>
                <a:sym typeface="Monaco"/>
              </a:defRPr>
            </a:pPr>
            <a:r>
              <a:t>    ), </a:t>
            </a:r>
          </a:p>
          <a:p>
            <a:pPr algn="l">
              <a:defRPr sz="3300">
                <a:solidFill>
                  <a:srgbClr val="000000"/>
                </a:solidFill>
                <a:latin typeface="Monaco"/>
                <a:ea typeface="Monaco"/>
                <a:cs typeface="Monaco"/>
                <a:sym typeface="Monaco"/>
              </a:defRPr>
            </a:pPr>
            <a:r>
              <a:t>    mainPanel(</a:t>
            </a:r>
          </a:p>
          <a:p>
            <a:pPr algn="l">
              <a:defRPr sz="3300">
                <a:solidFill>
                  <a:srgbClr val="000000"/>
                </a:solidFill>
                <a:latin typeface="Monaco"/>
                <a:ea typeface="Monaco"/>
                <a:cs typeface="Monaco"/>
                <a:sym typeface="Monaco"/>
              </a:defRPr>
            </a:pPr>
            <a:r>
              <a:t>      plotOutput("plot1")</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  verticalLayout(</a:t>
            </a:r>
          </a:p>
          <a:p>
            <a:pPr algn="l">
              <a:defRPr sz="3300">
                <a:solidFill>
                  <a:srgbClr val="000000"/>
                </a:solidFill>
                <a:latin typeface="Monaco"/>
                <a:ea typeface="Monaco"/>
                <a:cs typeface="Monaco"/>
                <a:sym typeface="Monaco"/>
              </a:defRPr>
            </a:pPr>
            <a:r>
              <a:t>    DT::dataTableOutput("datatable1")</a:t>
            </a:r>
          </a:p>
          <a:p>
            <a:pPr algn="l">
              <a:defRPr sz="3300">
                <a:solidFill>
                  <a:srgbClr val="000000"/>
                </a:solidFill>
                <a:latin typeface="Monaco"/>
                <a:ea typeface="Monaco"/>
                <a:cs typeface="Monaco"/>
                <a:sym typeface="Monaco"/>
              </a:defRPr>
            </a:pPr>
            <a:r>
              <a:t>  )</a:t>
            </a:r>
          </a:p>
          <a:p>
            <a:pPr algn="l">
              <a:defRPr sz="3300">
                <a:solidFill>
                  <a:srgbClr val="000000"/>
                </a:solidFill>
                <a:latin typeface="Monaco"/>
                <a:ea typeface="Monaco"/>
                <a:cs typeface="Monaco"/>
                <a:sym typeface="Monaco"/>
              </a:defRPr>
            </a:pPr>
            <a:r>
              <a:t>)</a:t>
            </a:r>
          </a:p>
        </p:txBody>
      </p:sp>
      <p:sp>
        <p:nvSpPr>
          <p:cNvPr id="596" name="Line"/>
          <p:cNvSpPr/>
          <p:nvPr/>
        </p:nvSpPr>
        <p:spPr>
          <a:xfrm flipV="1">
            <a:off x="1276263" y="11467830"/>
            <a:ext cx="1" cy="1422206"/>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97" name="Line"/>
          <p:cNvSpPr/>
          <p:nvPr/>
        </p:nvSpPr>
        <p:spPr>
          <a:xfrm flipV="1">
            <a:off x="1276263" y="4757951"/>
            <a:ext cx="1" cy="6543031"/>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98" name="Line"/>
          <p:cNvSpPr/>
          <p:nvPr/>
        </p:nvSpPr>
        <p:spPr>
          <a:xfrm flipV="1">
            <a:off x="1276263" y="405880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99" name="Oval"/>
          <p:cNvSpPr/>
          <p:nvPr/>
        </p:nvSpPr>
        <p:spPr>
          <a:xfrm>
            <a:off x="8057759" y="5510620"/>
            <a:ext cx="2012412" cy="1037330"/>
          </a:xfrm>
          <a:prstGeom prst="ellipse">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00" name="Line"/>
          <p:cNvSpPr/>
          <p:nvPr/>
        </p:nvSpPr>
        <p:spPr>
          <a:xfrm flipV="1">
            <a:off x="9917007" y="4751093"/>
            <a:ext cx="4197753" cy="1021653"/>
          </a:xfrm>
          <a:prstGeom prst="line">
            <a:avLst/>
          </a:prstGeom>
          <a:ln w="1143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01" name="input$yval"/>
          <p:cNvSpPr txBox="1"/>
          <p:nvPr/>
        </p:nvSpPr>
        <p:spPr>
          <a:xfrm>
            <a:off x="14404768" y="4127123"/>
            <a:ext cx="5372957" cy="11968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6900">
                <a:solidFill>
                  <a:schemeClr val="accent6"/>
                </a:solidFill>
                <a:latin typeface="Monaco"/>
                <a:ea typeface="Monaco"/>
                <a:cs typeface="Monaco"/>
                <a:sym typeface="Monaco"/>
              </a:defRPr>
            </a:lvl1pPr>
          </a:lstStyle>
          <a:p>
            <a:pPr/>
            <a:r>
              <a:t>input$yval</a:t>
            </a:r>
          </a:p>
        </p:txBody>
      </p:sp>
      <p:sp>
        <p:nvSpPr>
          <p:cNvPr id="602" name="Oval"/>
          <p:cNvSpPr/>
          <p:nvPr/>
        </p:nvSpPr>
        <p:spPr>
          <a:xfrm>
            <a:off x="5400693" y="9417821"/>
            <a:ext cx="2012412" cy="1037330"/>
          </a:xfrm>
          <a:prstGeom prst="ellipse">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03" name="Line"/>
          <p:cNvSpPr/>
          <p:nvPr/>
        </p:nvSpPr>
        <p:spPr>
          <a:xfrm flipV="1">
            <a:off x="7362108" y="9333857"/>
            <a:ext cx="4313090" cy="422715"/>
          </a:xfrm>
          <a:prstGeom prst="line">
            <a:avLst/>
          </a:prstGeom>
          <a:ln w="1143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04" name="output$plot1"/>
          <p:cNvSpPr txBox="1"/>
          <p:nvPr/>
        </p:nvSpPr>
        <p:spPr>
          <a:xfrm>
            <a:off x="11952036" y="8570704"/>
            <a:ext cx="6424688" cy="11968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6900">
                <a:solidFill>
                  <a:schemeClr val="accent6"/>
                </a:solidFill>
                <a:latin typeface="Monaco"/>
                <a:ea typeface="Monaco"/>
                <a:cs typeface="Monaco"/>
                <a:sym typeface="Monaco"/>
              </a:defRPr>
            </a:lvl1pPr>
          </a:lstStyle>
          <a:p>
            <a:pPr/>
            <a:r>
              <a:t>output$plot1</a:t>
            </a:r>
          </a:p>
        </p:txBody>
      </p:sp>
      <p:sp>
        <p:nvSpPr>
          <p:cNvPr id="605" name="Oval"/>
          <p:cNvSpPr/>
          <p:nvPr/>
        </p:nvSpPr>
        <p:spPr>
          <a:xfrm>
            <a:off x="7060916" y="11665508"/>
            <a:ext cx="3382396" cy="1037331"/>
          </a:xfrm>
          <a:prstGeom prst="ellipse">
            <a:avLst/>
          </a:prstGeom>
          <a:ln w="762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06" name="Line"/>
          <p:cNvSpPr/>
          <p:nvPr/>
        </p:nvSpPr>
        <p:spPr>
          <a:xfrm flipV="1">
            <a:off x="10350510" y="10982607"/>
            <a:ext cx="4197753" cy="1021653"/>
          </a:xfrm>
          <a:prstGeom prst="line">
            <a:avLst/>
          </a:prstGeom>
          <a:ln w="1143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07" name="output$datatable1"/>
          <p:cNvSpPr txBox="1"/>
          <p:nvPr/>
        </p:nvSpPr>
        <p:spPr>
          <a:xfrm>
            <a:off x="14633936" y="10230927"/>
            <a:ext cx="9054016" cy="11968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6900">
                <a:solidFill>
                  <a:schemeClr val="accent6"/>
                </a:solidFill>
                <a:latin typeface="Monaco"/>
                <a:ea typeface="Monaco"/>
                <a:cs typeface="Monaco"/>
                <a:sym typeface="Monaco"/>
              </a:defRPr>
            </a:lvl1pPr>
          </a:lstStyle>
          <a:p>
            <a:pPr/>
            <a:r>
              <a:t>output$datatable1</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0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600"/>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599"/>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604"/>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602"/>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603"/>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607"/>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606"/>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9" fill="hold">
                                  <p:stCondLst>
                                    <p:cond delay="0"/>
                                  </p:stCondLst>
                                  <p:iterate type="el" backwards="0">
                                    <p:tmAbs val="0"/>
                                  </p:iterate>
                                  <p:childTnLst>
                                    <p:set>
                                      <p:cBhvr>
                                        <p:cTn id="30" fill="hold"/>
                                        <p:tgtEl>
                                          <p:spTgt spid="6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9" grpId="3"/>
      <p:bldP build="whole" bldLvl="1" animBg="1" rev="0" advAuto="0" spid="607" grpId="7"/>
      <p:bldP build="whole" bldLvl="1" animBg="1" rev="0" advAuto="0" spid="606" grpId="8"/>
      <p:bldP build="whole" bldLvl="1" animBg="1" rev="0" advAuto="0" spid="605" grpId="9"/>
      <p:bldP build="whole" bldLvl="1" animBg="1" rev="0" advAuto="0" spid="603" grpId="6"/>
      <p:bldP build="whole" bldLvl="1" animBg="1" rev="0" advAuto="0" spid="602" grpId="5"/>
      <p:bldP build="whole" bldLvl="1" animBg="1" rev="0" advAuto="0" spid="604" grpId="4"/>
      <p:bldP build="whole" bldLvl="1" animBg="1" rev="0" advAuto="0" spid="601" grpId="1"/>
      <p:bldP build="whole" bldLvl="1" animBg="1" rev="0" advAuto="0" spid="600" grpId="2"/>
    </p:bldLst>
  </p:timing>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server &lt;- function(input, output) {…"/>
          <p:cNvSpPr txBox="1"/>
          <p:nvPr>
            <p:ph type="body" idx="13"/>
          </p:nvPr>
        </p:nvSpPr>
        <p:spPr>
          <a:xfrm>
            <a:off x="1167411" y="2259058"/>
            <a:ext cx="22049177"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000000"/>
                </a:solidFill>
                <a:latin typeface="Monaco"/>
                <a:ea typeface="Monaco"/>
                <a:cs typeface="Monaco"/>
                <a:sym typeface="Monaco"/>
              </a:defRPr>
            </a:pPr>
            <a:r>
              <a:t>server &lt;- function(input, output) {</a:t>
            </a:r>
          </a:p>
          <a:p>
            <a:pPr algn="l">
              <a:defRPr sz="4500">
                <a:solidFill>
                  <a:srgbClr val="000000"/>
                </a:solidFill>
                <a:latin typeface="Monaco"/>
                <a:ea typeface="Monaco"/>
                <a:cs typeface="Monaco"/>
                <a:sym typeface="Monaco"/>
              </a:defRPr>
            </a:pPr>
            <a:r>
              <a:t>  </a:t>
            </a:r>
          </a:p>
          <a:p>
            <a:pPr algn="l">
              <a:defRPr sz="4500">
                <a:solidFill>
                  <a:srgbClr val="000000"/>
                </a:solidFill>
                <a:latin typeface="Monaco"/>
                <a:ea typeface="Monaco"/>
                <a:cs typeface="Monaco"/>
                <a:sym typeface="Monaco"/>
              </a:defRPr>
            </a:pPr>
            <a:r>
              <a:t>  output$plot1 &lt;- renderPlot({    </a:t>
            </a:r>
          </a:p>
          <a:p>
            <a:pPr algn="l">
              <a:defRPr sz="4500">
                <a:solidFill>
                  <a:srgbClr val="000000"/>
                </a:solidFill>
                <a:latin typeface="Monaco"/>
                <a:ea typeface="Monaco"/>
                <a:cs typeface="Monaco"/>
                <a:sym typeface="Monaco"/>
              </a:defRPr>
            </a:pPr>
            <a:r>
              <a:t>      ggplot(data, aes_string(x="area", y=input$yval)) + </a:t>
            </a:r>
          </a:p>
          <a:p>
            <a:pPr algn="l">
              <a:defRPr sz="4500">
                <a:solidFill>
                  <a:srgbClr val="000000"/>
                </a:solidFill>
                <a:latin typeface="Monaco"/>
                <a:ea typeface="Monaco"/>
                <a:cs typeface="Monaco"/>
                <a:sym typeface="Monaco"/>
              </a:defRPr>
            </a:pPr>
            <a:r>
              <a:t>        geom_point() + </a:t>
            </a:r>
          </a:p>
          <a:p>
            <a:pPr algn="l">
              <a:defRPr sz="4500">
                <a:solidFill>
                  <a:srgbClr val="000000"/>
                </a:solidFill>
                <a:latin typeface="Monaco"/>
                <a:ea typeface="Monaco"/>
                <a:cs typeface="Monaco"/>
                <a:sym typeface="Monaco"/>
              </a:defRPr>
            </a:pPr>
            <a:r>
              <a:t>        geom_smooth(color="red", method="lm") +</a:t>
            </a:r>
          </a:p>
          <a:p>
            <a:pPr algn="l">
              <a:defRPr sz="4500">
                <a:solidFill>
                  <a:srgbClr val="000000"/>
                </a:solidFill>
                <a:latin typeface="Monaco"/>
                <a:ea typeface="Monaco"/>
                <a:cs typeface="Monaco"/>
                <a:sym typeface="Monaco"/>
              </a:defRPr>
            </a:pPr>
            <a:r>
              <a:t>        xlab("Area (sq km)") + </a:t>
            </a:r>
          </a:p>
          <a:p>
            <a:pPr algn="l">
              <a:defRPr sz="4500">
                <a:solidFill>
                  <a:srgbClr val="000000"/>
                </a:solidFill>
                <a:latin typeface="Monaco"/>
                <a:ea typeface="Monaco"/>
                <a:cs typeface="Monaco"/>
                <a:sym typeface="Monaco"/>
              </a:defRPr>
            </a:pPr>
            <a:r>
              <a:t>        theme_minimal()</a:t>
            </a:r>
          </a:p>
          <a:p>
            <a:pPr algn="l">
              <a:defRPr sz="4500">
                <a:solidFill>
                  <a:srgbClr val="000000"/>
                </a:solidFill>
                <a:latin typeface="Monaco"/>
                <a:ea typeface="Monaco"/>
                <a:cs typeface="Monaco"/>
                <a:sym typeface="Monaco"/>
              </a:defRPr>
            </a:pPr>
            <a:r>
              <a:t>  })</a:t>
            </a:r>
          </a:p>
          <a:p>
            <a:pPr algn="l">
              <a:defRPr sz="4500">
                <a:solidFill>
                  <a:srgbClr val="000000"/>
                </a:solidFill>
                <a:latin typeface="Monaco"/>
                <a:ea typeface="Monaco"/>
                <a:cs typeface="Monaco"/>
                <a:sym typeface="Monaco"/>
              </a:defRPr>
            </a:pPr>
            <a:r>
              <a:t>  </a:t>
            </a:r>
          </a:p>
          <a:p>
            <a:pPr algn="l">
              <a:defRPr sz="4500">
                <a:solidFill>
                  <a:srgbClr val="000000"/>
                </a:solidFill>
                <a:latin typeface="Monaco"/>
                <a:ea typeface="Monaco"/>
                <a:cs typeface="Monaco"/>
                <a:sym typeface="Monaco"/>
              </a:defRPr>
            </a:pPr>
            <a:r>
              <a:t>  output$datatable1 &lt;- DT::renderDataTable(data)</a:t>
            </a:r>
          </a:p>
          <a:p>
            <a:pPr algn="l">
              <a:defRPr sz="45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server &lt;- function(input, output) {…"/>
          <p:cNvSpPr txBox="1"/>
          <p:nvPr>
            <p:ph type="body" idx="13"/>
          </p:nvPr>
        </p:nvSpPr>
        <p:spPr>
          <a:xfrm>
            <a:off x="1167411" y="2259058"/>
            <a:ext cx="22049177"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000000"/>
                </a:solidFill>
                <a:latin typeface="Monaco"/>
                <a:ea typeface="Monaco"/>
                <a:cs typeface="Monaco"/>
                <a:sym typeface="Monaco"/>
              </a:defRPr>
            </a:pPr>
            <a:r>
              <a:t>server &lt;- function(input, output) {</a:t>
            </a:r>
          </a:p>
          <a:p>
            <a:pPr algn="l">
              <a:defRPr sz="4500">
                <a:solidFill>
                  <a:srgbClr val="000000"/>
                </a:solidFill>
                <a:latin typeface="Monaco"/>
                <a:ea typeface="Monaco"/>
                <a:cs typeface="Monaco"/>
                <a:sym typeface="Monaco"/>
              </a:defRPr>
            </a:pPr>
            <a:r>
              <a:t>  </a:t>
            </a:r>
          </a:p>
          <a:p>
            <a:pPr algn="l">
              <a:defRPr sz="4500">
                <a:solidFill>
                  <a:srgbClr val="000000"/>
                </a:solidFill>
                <a:latin typeface="Monaco"/>
                <a:ea typeface="Monaco"/>
                <a:cs typeface="Monaco"/>
                <a:sym typeface="Monaco"/>
              </a:defRPr>
            </a:pPr>
            <a:r>
              <a:t>  </a:t>
            </a:r>
            <a:r>
              <a:t>output$plot1</a:t>
            </a:r>
            <a:r>
              <a:t> &lt;- renderPlot({    </a:t>
            </a:r>
          </a:p>
          <a:p>
            <a:pPr algn="l">
              <a:defRPr sz="4500">
                <a:solidFill>
                  <a:srgbClr val="000000"/>
                </a:solidFill>
                <a:latin typeface="Monaco"/>
                <a:ea typeface="Monaco"/>
                <a:cs typeface="Monaco"/>
                <a:sym typeface="Monaco"/>
              </a:defRPr>
            </a:pPr>
            <a:r>
              <a:t>      ggplot(data, aes_string(x="area", y=</a:t>
            </a:r>
            <a:r>
              <a:t>input$yval</a:t>
            </a:r>
            <a:r>
              <a:t>)) + </a:t>
            </a:r>
          </a:p>
          <a:p>
            <a:pPr algn="l">
              <a:defRPr sz="4500">
                <a:solidFill>
                  <a:srgbClr val="000000"/>
                </a:solidFill>
                <a:latin typeface="Monaco"/>
                <a:ea typeface="Monaco"/>
                <a:cs typeface="Monaco"/>
                <a:sym typeface="Monaco"/>
              </a:defRPr>
            </a:pPr>
            <a:r>
              <a:t>        geom_point() + </a:t>
            </a:r>
          </a:p>
          <a:p>
            <a:pPr algn="l">
              <a:defRPr sz="4500">
                <a:solidFill>
                  <a:srgbClr val="000000"/>
                </a:solidFill>
                <a:latin typeface="Monaco"/>
                <a:ea typeface="Monaco"/>
                <a:cs typeface="Monaco"/>
                <a:sym typeface="Monaco"/>
              </a:defRPr>
            </a:pPr>
            <a:r>
              <a:t>        geom_smooth(color="red", method="lm") +</a:t>
            </a:r>
          </a:p>
          <a:p>
            <a:pPr algn="l">
              <a:defRPr sz="4500">
                <a:solidFill>
                  <a:srgbClr val="000000"/>
                </a:solidFill>
                <a:latin typeface="Monaco"/>
                <a:ea typeface="Monaco"/>
                <a:cs typeface="Monaco"/>
                <a:sym typeface="Monaco"/>
              </a:defRPr>
            </a:pPr>
            <a:r>
              <a:t>        xlab("Area (sq km)") + </a:t>
            </a:r>
          </a:p>
          <a:p>
            <a:pPr algn="l">
              <a:defRPr sz="4500">
                <a:solidFill>
                  <a:srgbClr val="000000"/>
                </a:solidFill>
                <a:latin typeface="Monaco"/>
                <a:ea typeface="Monaco"/>
                <a:cs typeface="Monaco"/>
                <a:sym typeface="Monaco"/>
              </a:defRPr>
            </a:pPr>
            <a:r>
              <a:t>        theme_minimal()</a:t>
            </a:r>
          </a:p>
          <a:p>
            <a:pPr algn="l">
              <a:defRPr sz="4500">
                <a:solidFill>
                  <a:srgbClr val="000000"/>
                </a:solidFill>
                <a:latin typeface="Monaco"/>
                <a:ea typeface="Monaco"/>
                <a:cs typeface="Monaco"/>
                <a:sym typeface="Monaco"/>
              </a:defRPr>
            </a:pPr>
            <a:r>
              <a:t>  })</a:t>
            </a:r>
          </a:p>
          <a:p>
            <a:pPr algn="l">
              <a:defRPr sz="4500">
                <a:solidFill>
                  <a:srgbClr val="000000"/>
                </a:solidFill>
                <a:latin typeface="Monaco"/>
                <a:ea typeface="Monaco"/>
                <a:cs typeface="Monaco"/>
                <a:sym typeface="Monaco"/>
              </a:defRPr>
            </a:pPr>
            <a:r>
              <a:t>  </a:t>
            </a:r>
          </a:p>
          <a:p>
            <a:pPr algn="l">
              <a:defRPr sz="4500">
                <a:solidFill>
                  <a:srgbClr val="000000"/>
                </a:solidFill>
                <a:latin typeface="Monaco"/>
                <a:ea typeface="Monaco"/>
                <a:cs typeface="Monaco"/>
                <a:sym typeface="Monaco"/>
              </a:defRPr>
            </a:pPr>
            <a:r>
              <a:t>  </a:t>
            </a:r>
            <a:r>
              <a:t>output$datatable1</a:t>
            </a:r>
            <a:r>
              <a:t> &lt;- DT::renderDataTable(data)</a:t>
            </a:r>
          </a:p>
          <a:p>
            <a:pPr algn="l">
              <a:defRPr sz="45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Open Sans Condensed Light"/>
        <a:ea typeface="Open Sans Condensed Light"/>
        <a:cs typeface="Open Sans Condensed Light"/>
      </a:majorFont>
      <a:minorFont>
        <a:latin typeface="Open Sans Condensed Bold"/>
        <a:ea typeface="Open Sans Condensed Bold"/>
        <a:cs typeface="Open Sans Condensed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Open Sans Condensed Light"/>
        <a:ea typeface="Open Sans Condensed Light"/>
        <a:cs typeface="Open Sans Condensed Light"/>
      </a:majorFont>
      <a:minorFont>
        <a:latin typeface="Open Sans Condensed Bold"/>
        <a:ea typeface="Open Sans Condensed Bold"/>
        <a:cs typeface="Open Sans Condensed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